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7.xml.rels" ContentType="application/vnd.openxmlformats-package.relationships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8.xml" ContentType="application/vnd.openxmlformats-officedocument.them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4.png" ContentType="image/png"/>
  <Override PartName="/ppt/media/image70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gif" ContentType="image/gif"/>
  <Override PartName="/ppt/media/image48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76" r:id="rId66"/>
    <p:sldMasterId id="2147483779" r:id="rId67"/>
  </p:sldMasterIdLst>
  <p:notesMasterIdLst>
    <p:notesMasterId r:id="rId68"/>
  </p:notesMasterIdLst>
  <p:sldIdLst>
    <p:sldId id="256" r:id="rId69"/>
    <p:sldId id="257" r:id="rId70"/>
    <p:sldId id="258" r:id="rId71"/>
    <p:sldId id="259" r:id="rId72"/>
    <p:sldId id="260" r:id="rId73"/>
    <p:sldId id="261" r:id="rId74"/>
    <p:sldId id="262" r:id="rId75"/>
    <p:sldId id="263" r:id="rId76"/>
    <p:sldId id="264" r:id="rId77"/>
    <p:sldId id="265" r:id="rId78"/>
    <p:sldId id="266" r:id="rId79"/>
    <p:sldId id="267" r:id="rId80"/>
    <p:sldId id="268" r:id="rId81"/>
    <p:sldId id="269" r:id="rId82"/>
    <p:sldId id="270" r:id="rId83"/>
    <p:sldId id="271" r:id="rId84"/>
    <p:sldId id="272" r:id="rId85"/>
    <p:sldId id="273" r:id="rId86"/>
    <p:sldId id="274" r:id="rId87"/>
    <p:sldId id="275" r:id="rId88"/>
    <p:sldId id="276" r:id="rId89"/>
    <p:sldId id="277" r:id="rId9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7.xml"/><Relationship Id="rId68" Type="http://schemas.openxmlformats.org/officeDocument/2006/relationships/notesMaster" Target="notesMasters/notesMaster1.xml"/><Relationship Id="rId69" Type="http://schemas.openxmlformats.org/officeDocument/2006/relationships/slide" Target="slides/slide1.xml"/><Relationship Id="rId70" Type="http://schemas.openxmlformats.org/officeDocument/2006/relationships/slide" Target="slides/slide2.xml"/><Relationship Id="rId71" Type="http://schemas.openxmlformats.org/officeDocument/2006/relationships/slide" Target="slides/slide3.xml"/><Relationship Id="rId72" Type="http://schemas.openxmlformats.org/officeDocument/2006/relationships/slide" Target="slides/slide4.xml"/><Relationship Id="rId73" Type="http://schemas.openxmlformats.org/officeDocument/2006/relationships/slide" Target="slides/slide5.xml"/><Relationship Id="rId74" Type="http://schemas.openxmlformats.org/officeDocument/2006/relationships/slide" Target="slides/slide6.xml"/><Relationship Id="rId75" Type="http://schemas.openxmlformats.org/officeDocument/2006/relationships/slide" Target="slides/slide7.xml"/><Relationship Id="rId76" Type="http://schemas.openxmlformats.org/officeDocument/2006/relationships/slide" Target="slides/slide8.xml"/><Relationship Id="rId77" Type="http://schemas.openxmlformats.org/officeDocument/2006/relationships/slide" Target="slides/slide9.xml"/><Relationship Id="rId78" Type="http://schemas.openxmlformats.org/officeDocument/2006/relationships/slide" Target="slides/slide10.xml"/><Relationship Id="rId79" Type="http://schemas.openxmlformats.org/officeDocument/2006/relationships/slide" Target="slides/slide11.xml"/><Relationship Id="rId80" Type="http://schemas.openxmlformats.org/officeDocument/2006/relationships/slide" Target="slides/slide12.xml"/><Relationship Id="rId81" Type="http://schemas.openxmlformats.org/officeDocument/2006/relationships/slide" Target="slides/slide13.xml"/><Relationship Id="rId82" Type="http://schemas.openxmlformats.org/officeDocument/2006/relationships/slide" Target="slides/slide14.xml"/><Relationship Id="rId83" Type="http://schemas.openxmlformats.org/officeDocument/2006/relationships/slide" Target="slides/slide15.xml"/><Relationship Id="rId84" Type="http://schemas.openxmlformats.org/officeDocument/2006/relationships/slide" Target="slides/slide16.xml"/><Relationship Id="rId85" Type="http://schemas.openxmlformats.org/officeDocument/2006/relationships/slide" Target="slides/slide17.xml"/><Relationship Id="rId86" Type="http://schemas.openxmlformats.org/officeDocument/2006/relationships/slide" Target="slides/slide18.xml"/><Relationship Id="rId87" Type="http://schemas.openxmlformats.org/officeDocument/2006/relationships/slide" Target="slides/slide19.xml"/><Relationship Id="rId88" Type="http://schemas.openxmlformats.org/officeDocument/2006/relationships/slide" Target="slides/slide20.xml"/><Relationship Id="rId89" Type="http://schemas.openxmlformats.org/officeDocument/2006/relationships/slide" Target="slides/slide21.xml"/><Relationship Id="rId90" Type="http://schemas.openxmlformats.org/officeDocument/2006/relationships/slide" Target="slides/slide22.xml"/><Relationship Id="rId9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notes'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dt" idx="14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ftr" idx="14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5" name="PlaceHolder 6"/>
          <p:cNvSpPr>
            <a:spLocks noGrp="1"/>
          </p:cNvSpPr>
          <p:nvPr>
            <p:ph type="sldNum" idx="15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610A832-5FF0-48E1-975E-74FA1619733B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Thinking of T as a quasi‐matrix lets us use all our usual linear‐algebra tricks 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158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1682A1A-3FC2-4E2C-B697-201B34F3A28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Most non-constant coefficient or non-standard domain PDEs have no closed-form Green’s function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Once you have G, you can cheaply compute u for any RHS via a single convolution/integral or use quadrature.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Numerical G lets you handle irregular domains, variable coefficients, or mixed boundary conditions.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156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3F8A0B4-6FFE-41D6-8449-34E828C6BE7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200" strike="noStrike" u="none">
                <a:solidFill>
                  <a:schemeClr val="dk1"/>
                </a:solidFill>
                <a:effectLst/>
                <a:uFillTx/>
                <a:latin typeface="+mn-lt"/>
                <a:ea typeface="+mn-ea"/>
              </a:rPr>
              <a:t>use the "argmin" function to determine the element of the grid closest to 𝑦. This introduces an error in coarser grids, but with more computing power and a finer grid this error becomes negligible.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157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CB20F7-B3DA-4CFB-BEE0-D8B54BA0D83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472DB15-348A-4A76-B630-97F01141DE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1763CE9-62BE-48A7-A3CD-C831CC609F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Images and Captions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85CC563-E131-4EAB-AD17-31B19724F4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Images and Captions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D24808AB-EB7F-491F-8F93-167BA9A1F7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03E3725-17B7-440C-A133-CA8DFF07B8F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A9B9EBF5-627C-4F62-B5A4-899E07E7BD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7E170CF-CD1D-4221-BA74-5EF22B61AB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33104069-CDA2-43B3-9C56-B351D989FE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87D31D6-A5D4-4DE1-8202-1AEF0E2A94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7DD11D-8697-426D-9A84-CEDFEFDD7E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91AFD5F3-9842-4042-AA83-4D61DB68C7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DF706CB6-7AA6-41C2-891F-77A8F5E5F3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54F53B45-A762-438E-A8B3-26CE8BA688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4AD2E8A5-989A-4760-B166-45E2620EC6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Text and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4A3F20E9-EF2A-45C3-A6DA-0670F0855E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Text and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533FD6A5-D696-47F3-B076-4DF392D2C4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2DC0270C-9336-46A5-8DB4-A97249002B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Four Images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4DB21554-1721-41B1-9AE3-274A785BDBD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Four Images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78AB75B4-F49C-478D-8120-D4F464F41B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F0AD9A-F14C-4585-A4EE-030EC2FC72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CFE9DB8A-67C4-46C3-B8C8-2FB6A6043F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Nine Images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63BD88AB-F56A-4412-981C-AD6FCE8AEE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Content and Nine Images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B9F8CB66-70A8-4E27-A0DF-F661ED8AF2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E80C0FC9-50D6-47AA-9AEA-10F4A89CFA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C8AC5E49-8A51-4794-9B31-A04046E8B5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ext and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C18359A6-A0BF-4B0F-B364-3F2D28879E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A4320846-1C7E-4196-9339-C393D6C237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and Tex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3C9B156F-37A5-4C2B-9A83-DBFB6066F4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and Tex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788F6BA2-4D7E-4DCB-BCD6-5F6D85C2A6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E571FE8-AA06-4942-BC6D-4F1505C267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EDB9D539-EAB8-4627-9B2C-6B0865BBA9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Imag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B8BB5164-C2A2-4301-8F86-7EFA2E8AD9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rge Imag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D9F985F5-8BC1-4665-B242-6928E3D8CF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d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69920CD-2B01-4DC3-A738-DC7A2E88C7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losing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0297236E-8B8C-4991-B943-D1D1490FFC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B5375FD4-B9DC-4306-8AF1-45F254FD76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B91DAE0E-5523-4D2E-8C73-DD7517831B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07D7CC8D-4436-46D2-9D73-E6C33CE3AA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66A608FC-37C8-445A-BAD7-B8AFF1D337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5DACAA46-907E-4D18-8B7F-875864BD790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C831687-F180-483E-9968-7B2903AF90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2B7456BD-702D-4DC7-BBCE-397A1DAF59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E955FF0E-8129-46EC-B74E-DE6784F96F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E1D0FFD2-F911-4CA4-AD88-C6BF6C8B98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7174DE3C-0E67-4807-99A5-4F3D1D62D9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__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1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352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3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4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5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6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7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8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59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63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364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5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6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7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8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69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70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71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326160" y="2520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GB" sz="4400" strike="noStrike" u="none">
                <a:solidFill>
                  <a:schemeClr val="dk1"/>
                </a:solidFill>
                <a:effectLst/>
                <a:uFillTx/>
                <a:latin typeface="Imperial Sans Text Semibold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326160" y="1394640"/>
            <a:ext cx="5582880" cy="486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83440" y="1394640"/>
            <a:ext cx="5582880" cy="486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 idx="14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&lt;date/time&gt;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 idx="14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&lt;footer&gt;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 idx="14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4AF2463-CDE7-45A6-BC69-E40C6EE02551}" type="slidenum"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Kha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40BB305-EBD0-41C7-9D76-39FECE4A2E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E404EAF-6735-43C5-9C1E-226E46ED1F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ree Content Sm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36EF25B-6BFB-4C32-950D-AA4C8497C1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4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4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6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7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8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9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ftr" idx="2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3AA8967-DE59-4E83-83CD-B6100790CA58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2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ftr" idx="2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3384D58-0D05-4403-BBB6-2C01590ABF8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3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3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54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5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6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7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8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59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60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61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ftr" idx="3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3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ED74499-DE21-4E3D-A635-0254B4D9D0C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3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ftr" idx="3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3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106805E-757C-4517-BF93-FCC75870F02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ftr" idx="3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3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17DBB36-87AA-479A-BF3D-7A8BDD4A76E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3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ftr" idx="4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4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C4DD7CEB-4A9C-4D47-A9A9-9FAAD7A26074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4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ftr" idx="4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ldNum" idx="4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2F73BC2-F2C6-40CD-B0DB-22EF54FA4F47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4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7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l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ftr" idx="4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4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59ED8CA-72D6-4AF9-BABE-59669868713C}" type="slidenum">
              <a: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4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5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3D1E69A-8B0B-4F3D-80DE-EE5999DE66D4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5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ftr" idx="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6F1009C-1CA3-44FE-9142-C0727B9689C0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ftr" idx="5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ldNum" idx="5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640B01D-3CF7-4E02-8C00-B0A12645008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 idx="5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ftr" idx="5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Num" idx="5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BA800E0-E3D0-4068-84FC-49F4D6BB8D0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dt" idx="5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l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1"/>
          <p:cNvSpPr>
            <a:spLocks noGrp="1"/>
          </p:cNvSpPr>
          <p:nvPr>
            <p:ph type="ftr" idx="5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5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78E15DB-4032-4342-96D0-4D4C54BEAB16}" type="slidenum">
              <a: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dt" idx="6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5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106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07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08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09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0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1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2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13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ftr" idx="6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ldNum" idx="6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A91BE2A-4438-4AD9-A88F-B1303B0C9B43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 idx="6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ftr" idx="6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 idx="6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004E5ED-5E0F-4C92-98C5-8B2AA84DB4E0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 idx="6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1"/>
          <p:cNvSpPr>
            <a:spLocks noGrp="1"/>
          </p:cNvSpPr>
          <p:nvPr>
            <p:ph type="ftr" idx="6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6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A284391-2FB1-40D6-91C9-79A27F80A69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6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ftr" idx="7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7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61C2369-8C1C-47B2-AA12-082324E02E85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7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ftr" idx="7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7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D8D6BAB-9539-452F-A8BC-2550F4856B70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dt" idx="7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ftr" idx="7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ldNum" idx="7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1E5ECB1-135A-4515-B5CB-60AE428A72D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dt" idx="7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ftr" idx="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1E5F5BD-4A6F-4549-B9EA-D8614D692C97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1"/>
          <p:cNvSpPr>
            <a:spLocks noGrp="1"/>
          </p:cNvSpPr>
          <p:nvPr>
            <p:ph type="ftr" idx="7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ldNum" idx="8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653B8AF-9BD3-43C8-AC63-C74BCC7D3F1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 idx="8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ftr" idx="8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8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D817CE8-6901-4825-AC58-1041B62824F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8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ftr" idx="8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8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F45C21E-1733-43E6-9EDD-4B2335809FA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8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1"/>
          <p:cNvSpPr>
            <a:spLocks noGrp="1"/>
          </p:cNvSpPr>
          <p:nvPr>
            <p:ph type="ftr" idx="8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ldNum" idx="8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7E813CA-A547-424D-A392-6BBB7210641C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dt" idx="9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55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156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57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58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59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0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1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2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163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ftr" idx="9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ldNum" idx="9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1259B7C7-DABA-4DC4-ACCC-6DC7605A5E8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dt" idx="9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ftr" idx="9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9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BCD2B70-CD31-4AA6-838E-AAFF8EF2625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dt" idx="9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ftr" idx="9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9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BE4154E-1E20-46EA-860E-EB946ECFFC9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dt" idx="9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ftr" idx="10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ldNum" idx="10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6A62E65-647B-4F1A-A97E-CFA3B6965055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dt" idx="10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1"/>
          <p:cNvSpPr>
            <a:spLocks noGrp="1"/>
          </p:cNvSpPr>
          <p:nvPr>
            <p:ph type="ftr" idx="10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Num" idx="10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8BAF8E1-ABAA-4911-A991-C9D76C38CD8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dt" idx="10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ftr" idx="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ldNum" idx="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FC82043-C482-42CD-97E5-F5A9C8517337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ftr" idx="10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ldNum" idx="10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1773FD2-874F-4EA9-B4E3-15ADF6F8B7A9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dt" idx="10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ftr" idx="10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11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C3842B6-5755-48F6-9B40-4212C12899E5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11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1"/>
          <p:cNvSpPr>
            <a:spLocks noGrp="1"/>
          </p:cNvSpPr>
          <p:nvPr>
            <p:ph type="ftr" idx="11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Num" idx="11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9DEB990-7772-4988-9735-41C05567A18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dt" idx="11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19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0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0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1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1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2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2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3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3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3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4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8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48" name="Group 4"/>
          <p:cNvGrpSpPr/>
          <p:nvPr/>
        </p:nvGrpSpPr>
        <p:grpSpPr>
          <a:xfrm>
            <a:off x="330120" y="327960"/>
            <a:ext cx="11534400" cy="1270080"/>
            <a:chOff x="330120" y="327960"/>
            <a:chExt cx="11534400" cy="1270080"/>
          </a:xfrm>
        </p:grpSpPr>
        <p:sp>
          <p:nvSpPr>
            <p:cNvPr id="249" name="Freeform 5"/>
            <p:cNvSpPr/>
            <p:nvPr/>
          </p:nvSpPr>
          <p:spPr>
            <a:xfrm>
              <a:off x="11041200" y="327960"/>
              <a:ext cx="823320" cy="1270080"/>
            </a:xfrm>
            <a:custGeom>
              <a:avLst/>
              <a:gdLst>
                <a:gd name="textAreaLeft" fmla="*/ 0 w 823320"/>
                <a:gd name="textAreaRight" fmla="*/ 825480 w 8233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0" name="Freeform 6"/>
            <p:cNvSpPr/>
            <p:nvPr/>
          </p:nvSpPr>
          <p:spPr>
            <a:xfrm>
              <a:off x="9344520" y="327960"/>
              <a:ext cx="1150560" cy="1270080"/>
            </a:xfrm>
            <a:custGeom>
              <a:avLst/>
              <a:gdLst>
                <a:gd name="textAreaLeft" fmla="*/ 0 w 1150560"/>
                <a:gd name="textAreaRight" fmla="*/ 1152720 w 11505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1" name="Freeform 7"/>
            <p:cNvSpPr/>
            <p:nvPr/>
          </p:nvSpPr>
          <p:spPr>
            <a:xfrm>
              <a:off x="80287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2" name="Freeform 8"/>
            <p:cNvSpPr/>
            <p:nvPr/>
          </p:nvSpPr>
          <p:spPr>
            <a:xfrm>
              <a:off x="6536160" y="327960"/>
              <a:ext cx="987120" cy="1270080"/>
            </a:xfrm>
            <a:custGeom>
              <a:avLst/>
              <a:gdLst>
                <a:gd name="textAreaLeft" fmla="*/ 0 w 987120"/>
                <a:gd name="textAreaRight" fmla="*/ 989280 w 9871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3" name="Freeform 9"/>
            <p:cNvSpPr/>
            <p:nvPr/>
          </p:nvSpPr>
          <p:spPr>
            <a:xfrm>
              <a:off x="5113800" y="327960"/>
              <a:ext cx="822600" cy="1270080"/>
            </a:xfrm>
            <a:custGeom>
              <a:avLst/>
              <a:gdLst>
                <a:gd name="textAreaLeft" fmla="*/ 0 w 822600"/>
                <a:gd name="textAreaRight" fmla="*/ 824760 w 82260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4" name="Freeform 10"/>
            <p:cNvSpPr/>
            <p:nvPr/>
          </p:nvSpPr>
          <p:spPr>
            <a:xfrm>
              <a:off x="3695760" y="327960"/>
              <a:ext cx="910440" cy="1270080"/>
            </a:xfrm>
            <a:custGeom>
              <a:avLst/>
              <a:gdLst>
                <a:gd name="textAreaLeft" fmla="*/ 0 w 910440"/>
                <a:gd name="textAreaRight" fmla="*/ 912600 w 91044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5" name="Freeform 11"/>
            <p:cNvSpPr/>
            <p:nvPr/>
          </p:nvSpPr>
          <p:spPr>
            <a:xfrm>
              <a:off x="1791000" y="327960"/>
              <a:ext cx="1289520" cy="1270080"/>
            </a:xfrm>
            <a:custGeom>
              <a:avLst/>
              <a:gdLst>
                <a:gd name="textAreaLeft" fmla="*/ 0 w 1289520"/>
                <a:gd name="textAreaRight" fmla="*/ 1291680 w 128952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56" name="Freeform 12"/>
            <p:cNvSpPr/>
            <p:nvPr/>
          </p:nvSpPr>
          <p:spPr>
            <a:xfrm>
              <a:off x="330120" y="327960"/>
              <a:ext cx="833760" cy="1270080"/>
            </a:xfrm>
            <a:custGeom>
              <a:avLst/>
              <a:gdLst>
                <a:gd name="textAreaLeft" fmla="*/ 0 w 833760"/>
                <a:gd name="textAreaRight" fmla="*/ 835920 w 833760"/>
                <a:gd name="textAreaTop" fmla="*/ 0 h 1270080"/>
                <a:gd name="textAreaBottom" fmla="*/ 1272240 h 127008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ftr" idx="1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83824A8-AFBD-4811-AD23-EE4E479CC7E2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5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5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6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6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6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7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7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8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88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289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0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1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2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3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4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5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296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1"/>
          <p:cNvSpPr>
            <a:spLocks noGrp="1"/>
          </p:cNvSpPr>
          <p:nvPr>
            <p:ph type="ftr" idx="115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ldNum" idx="116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C1FCA9B-A74E-4309-B7E1-BDF3FCA73C6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dt" idx="117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ftr" idx="118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ldNum" idx="119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CFE6D63-E60D-47E5-9327-87706B19A9D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dt" idx="120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ftr" idx="121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ldNum" idx="122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01FE0CA-516C-451A-AA1F-29A08EA80D9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dt" idx="123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PlaceHolder 1"/>
          <p:cNvSpPr>
            <a:spLocks noGrp="1"/>
          </p:cNvSpPr>
          <p:nvPr>
            <p:ph type="ftr" idx="124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sldNum" idx="125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94C4A93-D4D0-4C75-B609-217B0BE25B5B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dt" idx="126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ftr" idx="127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ldNum" idx="128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5792A81-E363-4360-B008-4A24F0C0778C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dt" idx="129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ftr" idx="130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ldNum" idx="131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35043FAF-BAE8-4F04-A32C-7633047DA17F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dt" idx="132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ftr" idx="1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1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6C24C60-BBA0-4718-805C-EDC7E848AAE3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dt" idx="1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ftr" idx="133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 idx="134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6292F4B5-5407-4C81-9F39-CA05E203FEE7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dt" idx="135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ftr" idx="13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ldNum" idx="13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D48F86B-EBA8-4DF6-9D26-7396BBEEBDFF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dt" idx="13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ftr" idx="13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ldNum" idx="14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D4745CA4-A32F-4823-8057-079AC5E6BE45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dt" idx="14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4" name="TextBox 7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l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ftr" idx="14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ldNum" idx="14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24BAEC8-C453-4995-AA69-47C84D2B0785}" type="slidenum">
              <a:rPr b="1" lang="en-GB" sz="850" strike="noStrike" u="none">
                <a:solidFill>
                  <a:schemeClr val="l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dt" idx="14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Box 6" hidden="1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39" name="Group 4"/>
          <p:cNvGrpSpPr/>
          <p:nvPr/>
        </p:nvGrpSpPr>
        <p:grpSpPr>
          <a:xfrm>
            <a:off x="330120" y="327960"/>
            <a:ext cx="3970800" cy="435960"/>
            <a:chOff x="330120" y="327960"/>
            <a:chExt cx="3970800" cy="435960"/>
          </a:xfrm>
        </p:grpSpPr>
        <p:sp>
          <p:nvSpPr>
            <p:cNvPr id="340" name="Freeform 5"/>
            <p:cNvSpPr/>
            <p:nvPr/>
          </p:nvSpPr>
          <p:spPr>
            <a:xfrm>
              <a:off x="4018680" y="327960"/>
              <a:ext cx="282240" cy="435960"/>
            </a:xfrm>
            <a:custGeom>
              <a:avLst/>
              <a:gdLst>
                <a:gd name="textAreaLeft" fmla="*/ 0 w 282240"/>
                <a:gd name="textAreaRight" fmla="*/ 284400 w 2822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1" name="Freeform 6"/>
            <p:cNvSpPr/>
            <p:nvPr/>
          </p:nvSpPr>
          <p:spPr>
            <a:xfrm>
              <a:off x="3434400" y="327960"/>
              <a:ext cx="394920" cy="435960"/>
            </a:xfrm>
            <a:custGeom>
              <a:avLst/>
              <a:gdLst>
                <a:gd name="textAreaLeft" fmla="*/ 0 w 394920"/>
                <a:gd name="textAreaRight" fmla="*/ 397080 w 3949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2" name="Freeform 7"/>
            <p:cNvSpPr/>
            <p:nvPr/>
          </p:nvSpPr>
          <p:spPr>
            <a:xfrm>
              <a:off x="298116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3" name="Freeform 8"/>
            <p:cNvSpPr/>
            <p:nvPr/>
          </p:nvSpPr>
          <p:spPr>
            <a:xfrm>
              <a:off x="2467440" y="327960"/>
              <a:ext cx="338400" cy="435960"/>
            </a:xfrm>
            <a:custGeom>
              <a:avLst/>
              <a:gdLst>
                <a:gd name="textAreaLeft" fmla="*/ 0 w 338400"/>
                <a:gd name="textAreaRight" fmla="*/ 340560 w 3384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4" name="Freeform 9"/>
            <p:cNvSpPr/>
            <p:nvPr/>
          </p:nvSpPr>
          <p:spPr>
            <a:xfrm>
              <a:off x="1977480" y="327960"/>
              <a:ext cx="281880" cy="435960"/>
            </a:xfrm>
            <a:custGeom>
              <a:avLst/>
              <a:gdLst>
                <a:gd name="textAreaLeft" fmla="*/ 0 w 281880"/>
                <a:gd name="textAreaRight" fmla="*/ 284040 w 28188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5" name="Freeform 10"/>
            <p:cNvSpPr/>
            <p:nvPr/>
          </p:nvSpPr>
          <p:spPr>
            <a:xfrm>
              <a:off x="1489320" y="327960"/>
              <a:ext cx="312120" cy="435960"/>
            </a:xfrm>
            <a:custGeom>
              <a:avLst/>
              <a:gdLst>
                <a:gd name="textAreaLeft" fmla="*/ 0 w 312120"/>
                <a:gd name="textAreaRight" fmla="*/ 314280 w 31212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6" name="Freeform 11"/>
            <p:cNvSpPr/>
            <p:nvPr/>
          </p:nvSpPr>
          <p:spPr>
            <a:xfrm>
              <a:off x="833400" y="327960"/>
              <a:ext cx="442800" cy="435960"/>
            </a:xfrm>
            <a:custGeom>
              <a:avLst/>
              <a:gdLst>
                <a:gd name="textAreaLeft" fmla="*/ 0 w 442800"/>
                <a:gd name="textAreaRight" fmla="*/ 444960 w 44280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47" name="Freeform 12"/>
            <p:cNvSpPr/>
            <p:nvPr/>
          </p:nvSpPr>
          <p:spPr>
            <a:xfrm>
              <a:off x="330120" y="327960"/>
              <a:ext cx="285840" cy="435960"/>
            </a:xfrm>
            <a:custGeom>
              <a:avLst/>
              <a:gdLst>
                <a:gd name="textAreaLeft" fmla="*/ 0 w 285840"/>
                <a:gd name="textAreaRight" fmla="*/ 288000 w 285840"/>
                <a:gd name="textAreaTop" fmla="*/ 0 h 435960"/>
                <a:gd name="textAreaBottom" fmla="*/ 438120 h 43596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2"/>
    <p:sldLayoutId id="2147483778" r:id="rId3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Box 6" hidden="1"/>
          <p:cNvSpPr/>
          <p:nvPr/>
        </p:nvSpPr>
        <p:spPr>
          <a:xfrm>
            <a:off x="326160" y="6393600"/>
            <a:ext cx="1416600" cy="1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79" name="Group 4"/>
          <p:cNvGrpSpPr/>
          <p:nvPr/>
        </p:nvGrpSpPr>
        <p:grpSpPr>
          <a:xfrm>
            <a:off x="330120" y="327960"/>
            <a:ext cx="3971880" cy="437040"/>
            <a:chOff x="330120" y="327960"/>
            <a:chExt cx="3971880" cy="437040"/>
          </a:xfrm>
        </p:grpSpPr>
        <p:sp>
          <p:nvSpPr>
            <p:cNvPr id="380" name="Freeform 5"/>
            <p:cNvSpPr/>
            <p:nvPr/>
          </p:nvSpPr>
          <p:spPr>
            <a:xfrm>
              <a:off x="4018680" y="327960"/>
              <a:ext cx="283320" cy="437040"/>
            </a:xfrm>
            <a:custGeom>
              <a:avLst/>
              <a:gdLst>
                <a:gd name="textAreaLeft" fmla="*/ 0 w 283320"/>
                <a:gd name="textAreaRight" fmla="*/ 284400 w 28332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1" name="Freeform 6"/>
            <p:cNvSpPr/>
            <p:nvPr/>
          </p:nvSpPr>
          <p:spPr>
            <a:xfrm>
              <a:off x="3434400" y="327960"/>
              <a:ext cx="396000" cy="437040"/>
            </a:xfrm>
            <a:custGeom>
              <a:avLst/>
              <a:gdLst>
                <a:gd name="textAreaLeft" fmla="*/ 0 w 396000"/>
                <a:gd name="textAreaRight" fmla="*/ 397080 w 39600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2" name="Freeform 7"/>
            <p:cNvSpPr/>
            <p:nvPr/>
          </p:nvSpPr>
          <p:spPr>
            <a:xfrm>
              <a:off x="2981160" y="327960"/>
              <a:ext cx="286920" cy="437040"/>
            </a:xfrm>
            <a:custGeom>
              <a:avLst/>
              <a:gdLst>
                <a:gd name="textAreaLeft" fmla="*/ 0 w 286920"/>
                <a:gd name="textAreaRight" fmla="*/ 288000 w 28692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3" name="Freeform 8"/>
            <p:cNvSpPr/>
            <p:nvPr/>
          </p:nvSpPr>
          <p:spPr>
            <a:xfrm>
              <a:off x="2467440" y="327960"/>
              <a:ext cx="339480" cy="437040"/>
            </a:xfrm>
            <a:custGeom>
              <a:avLst/>
              <a:gdLst>
                <a:gd name="textAreaLeft" fmla="*/ 0 w 339480"/>
                <a:gd name="textAreaRight" fmla="*/ 340560 w 33948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4" name="Freeform 9"/>
            <p:cNvSpPr/>
            <p:nvPr/>
          </p:nvSpPr>
          <p:spPr>
            <a:xfrm>
              <a:off x="1977480" y="327960"/>
              <a:ext cx="282960" cy="437040"/>
            </a:xfrm>
            <a:custGeom>
              <a:avLst/>
              <a:gdLst>
                <a:gd name="textAreaLeft" fmla="*/ 0 w 282960"/>
                <a:gd name="textAreaRight" fmla="*/ 284040 w 28296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5" name="Freeform 10"/>
            <p:cNvSpPr/>
            <p:nvPr/>
          </p:nvSpPr>
          <p:spPr>
            <a:xfrm>
              <a:off x="1489320" y="327960"/>
              <a:ext cx="313200" cy="437040"/>
            </a:xfrm>
            <a:custGeom>
              <a:avLst/>
              <a:gdLst>
                <a:gd name="textAreaLeft" fmla="*/ 0 w 313200"/>
                <a:gd name="textAreaRight" fmla="*/ 314280 w 31320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6" name="Freeform 11"/>
            <p:cNvSpPr/>
            <p:nvPr/>
          </p:nvSpPr>
          <p:spPr>
            <a:xfrm>
              <a:off x="833400" y="327960"/>
              <a:ext cx="443880" cy="437040"/>
            </a:xfrm>
            <a:custGeom>
              <a:avLst/>
              <a:gdLst>
                <a:gd name="textAreaLeft" fmla="*/ 0 w 443880"/>
                <a:gd name="textAreaRight" fmla="*/ 444960 w 44388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  <p:sp>
          <p:nvSpPr>
            <p:cNvPr id="387" name="Freeform 12"/>
            <p:cNvSpPr/>
            <p:nvPr/>
          </p:nvSpPr>
          <p:spPr>
            <a:xfrm>
              <a:off x="330120" y="327960"/>
              <a:ext cx="286920" cy="437040"/>
            </a:xfrm>
            <a:custGeom>
              <a:avLst/>
              <a:gdLst>
                <a:gd name="textAreaLeft" fmla="*/ 0 w 286920"/>
                <a:gd name="textAreaRight" fmla="*/ 288000 w 286920"/>
                <a:gd name="textAreaTop" fmla="*/ 0 h 437040"/>
                <a:gd name="textAreaBottom" fmla="*/ 438120 h 437040"/>
              </a:gdLst>
              <a:ahLst/>
              <a:cxnLst/>
              <a:rect l="textAreaLeft" t="textAreaTop" r="textAreaRight" b="textAreaBottom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90000" rIns="90000" tIns="45000" bIns="45000" anchor="t">
              <a:noAutofit/>
            </a:bodyPr>
            <a:p>
              <a:endParaRPr b="0" lang="en-US" sz="900" strike="noStrike" u="none">
                <a:solidFill>
                  <a:schemeClr val="dk1"/>
                </a:solidFill>
                <a:effectLst/>
                <a:uFillTx/>
                <a:latin typeface="Imperial Sans Text"/>
              </a:endParaRPr>
            </a:p>
          </p:txBody>
        </p:sp>
      </p:grpSp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7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ftr" idx="16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7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568F89D-6409-4A26-BDF3-B3859C66029D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8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ftr" idx="19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sldNum" idx="20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996423F-F7CA-4240-9D5A-2EDC3007D561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dt" idx="21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6"/>
          <p:cNvSpPr/>
          <p:nvPr/>
        </p:nvSpPr>
        <p:spPr>
          <a:xfrm>
            <a:off x="326160" y="6393600"/>
            <a:ext cx="1415520" cy="13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en-US" sz="85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Imperial College London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ftr" idx="22"/>
          </p:nvPr>
        </p:nvSpPr>
        <p:spPr>
          <a:xfrm>
            <a:off x="1965240" y="6393600"/>
            <a:ext cx="3421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 </a:t>
            </a:r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23"/>
          </p:nvPr>
        </p:nvSpPr>
        <p:spPr>
          <a:xfrm>
            <a:off x="5936760" y="6393600"/>
            <a:ext cx="31644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EE5929F-48FA-4D0C-8557-86674088FDD6}" type="slidenum">
              <a:rPr b="1" lang="en-GB" sz="850" strike="noStrike" u="none">
                <a:solidFill>
                  <a:schemeClr val="accent1"/>
                </a:solidFill>
                <a:effectLst/>
                <a:uFillTx/>
                <a:latin typeface="Imperial Sans Text"/>
              </a:rPr>
              <a:t>1</a:t>
            </a:fld>
            <a:endParaRPr b="0" lang="en-US" sz="85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24"/>
          </p:nvPr>
        </p:nvSpPr>
        <p:spPr>
          <a:xfrm>
            <a:off x="10641240" y="6393600"/>
            <a:ext cx="1231560" cy="13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6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slideLayout" Target="../slideLayouts/slideLayout6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6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slideLayout" Target="../slideLayouts/slideLayout6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6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slideLayout" Target="../slideLayouts/slideLayout6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slideLayout" Target="../slideLayouts/slideLayout67.xml"/><Relationship Id="rId1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6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6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6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slideLayout" Target="../slideLayouts/slideLayout6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6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slideLayout" Target="../slideLayouts/slideLayout6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gif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6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6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slideLayout" Target="../slideLayouts/slideLayout67.xml"/><Relationship Id="rId21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6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330120" y="2417400"/>
            <a:ext cx="9141840" cy="18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5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Learning Green’s Functions – M2R Project</a:t>
            </a:r>
            <a:endParaRPr b="0" lang="en-US" sz="5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180000" y="5789160"/>
            <a:ext cx="11878200" cy="738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685800">
              <a:lnSpc>
                <a:spcPct val="105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Charlie Lowman, Haochen Gu, Lorenzo di Giura del Balzo di Presenzano, Wanying Qi and Yubo Zhang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  <a:p>
            <a:pPr indent="0" defTabSz="685800">
              <a:lnSpc>
                <a:spcPct val="105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18/06/2025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9"/>
          <p:cNvSpPr/>
          <p:nvPr/>
        </p:nvSpPr>
        <p:spPr>
          <a:xfrm>
            <a:off x="286560" y="1019880"/>
            <a:ext cx="104130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2) Multiplicative Correction Function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7" name="Picture 11" descr=""/>
          <p:cNvPicPr/>
          <p:nvPr/>
        </p:nvPicPr>
        <p:blipFill>
          <a:blip r:embed="rId1"/>
          <a:stretch/>
        </p:blipFill>
        <p:spPr>
          <a:xfrm>
            <a:off x="3310560" y="4088520"/>
            <a:ext cx="4279680" cy="622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98" name="Straight Arrow Connector 10"/>
          <p:cNvCxnSpPr/>
          <p:nvPr/>
        </p:nvCxnSpPr>
        <p:spPr>
          <a:xfrm>
            <a:off x="3570840" y="3619800"/>
            <a:ext cx="360" cy="56412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cxnSp>
        <p:nvCxnSpPr>
          <p:cNvPr id="499" name="Straight Arrow Connector 11"/>
          <p:cNvCxnSpPr/>
          <p:nvPr/>
        </p:nvCxnSpPr>
        <p:spPr>
          <a:xfrm>
            <a:off x="6483960" y="3579120"/>
            <a:ext cx="360" cy="56448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00" name="TextBox 21"/>
          <p:cNvSpPr/>
          <p:nvPr/>
        </p:nvSpPr>
        <p:spPr>
          <a:xfrm>
            <a:off x="1276200" y="3250440"/>
            <a:ext cx="942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Known: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TextBox 22"/>
          <p:cNvSpPr/>
          <p:nvPr/>
        </p:nvSpPr>
        <p:spPr>
          <a:xfrm>
            <a:off x="1090440" y="5378760"/>
            <a:ext cx="1454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Want to find: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TextBox 25"/>
          <p:cNvSpPr/>
          <p:nvPr/>
        </p:nvSpPr>
        <p:spPr>
          <a:xfrm>
            <a:off x="2829600" y="3253680"/>
            <a:ext cx="26442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Numerical GF for PDE 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TextBox 41"/>
          <p:cNvSpPr/>
          <p:nvPr/>
        </p:nvSpPr>
        <p:spPr>
          <a:xfrm>
            <a:off x="5617440" y="3250440"/>
            <a:ext cx="25938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Analytical GF for PDE 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TextBox 42"/>
          <p:cNvSpPr/>
          <p:nvPr/>
        </p:nvSpPr>
        <p:spPr>
          <a:xfrm>
            <a:off x="1466280" y="1793520"/>
            <a:ext cx="541152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TextBox 43"/>
          <p:cNvSpPr/>
          <p:nvPr/>
        </p:nvSpPr>
        <p:spPr>
          <a:xfrm>
            <a:off x="1466280" y="2221560"/>
            <a:ext cx="5449680" cy="3690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06" name="Straight Arrow Connector 12"/>
          <p:cNvCxnSpPr/>
          <p:nvPr/>
        </p:nvCxnSpPr>
        <p:spPr>
          <a:xfrm flipV="1">
            <a:off x="5448960" y="4710600"/>
            <a:ext cx="360" cy="66852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07" name="TextBox 44"/>
          <p:cNvSpPr/>
          <p:nvPr/>
        </p:nvSpPr>
        <p:spPr>
          <a:xfrm>
            <a:off x="4443120" y="5378760"/>
            <a:ext cx="3051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Bivariate Correction function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0"/>
          <p:cNvSpPr/>
          <p:nvPr/>
        </p:nvSpPr>
        <p:spPr>
          <a:xfrm>
            <a:off x="165960" y="1109880"/>
            <a:ext cx="7649280" cy="5392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TextBox 45"/>
          <p:cNvSpPr/>
          <p:nvPr/>
        </p:nvSpPr>
        <p:spPr>
          <a:xfrm>
            <a:off x="1280160" y="2183760"/>
            <a:ext cx="4388760" cy="7056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TextBox 46"/>
          <p:cNvSpPr/>
          <p:nvPr/>
        </p:nvSpPr>
        <p:spPr>
          <a:xfrm>
            <a:off x="564120" y="1745280"/>
            <a:ext cx="3515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Compute discrete vector ratio: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TextBox 47"/>
          <p:cNvSpPr/>
          <p:nvPr/>
        </p:nvSpPr>
        <p:spPr>
          <a:xfrm>
            <a:off x="485640" y="2925720"/>
            <a:ext cx="9132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K is piecewise by nature, so we fit 2 polynomials- one on right and one on left of spike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TextBox 48"/>
          <p:cNvSpPr/>
          <p:nvPr/>
        </p:nvSpPr>
        <p:spPr>
          <a:xfrm>
            <a:off x="485640" y="3562560"/>
            <a:ext cx="3537360" cy="3690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3" name="Picture 12" descr=""/>
          <p:cNvPicPr/>
          <p:nvPr/>
        </p:nvPicPr>
        <p:blipFill>
          <a:blip r:embed="rId4"/>
          <a:stretch/>
        </p:blipFill>
        <p:spPr>
          <a:xfrm>
            <a:off x="4023360" y="3999600"/>
            <a:ext cx="1802880" cy="146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4" name="TextBox 49"/>
          <p:cNvSpPr/>
          <p:nvPr/>
        </p:nvSpPr>
        <p:spPr>
          <a:xfrm>
            <a:off x="485640" y="5527800"/>
            <a:ext cx="9913680" cy="4406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TextBox 50"/>
          <p:cNvSpPr/>
          <p:nvPr/>
        </p:nvSpPr>
        <p:spPr>
          <a:xfrm>
            <a:off x="1562400" y="4485600"/>
            <a:ext cx="2348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Vandermonde matrix: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TextBox 51"/>
          <p:cNvSpPr/>
          <p:nvPr/>
        </p:nvSpPr>
        <p:spPr>
          <a:xfrm>
            <a:off x="585360" y="6278760"/>
            <a:ext cx="443304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7" name="Picture 13" descr=""/>
          <p:cNvPicPr/>
          <p:nvPr/>
        </p:nvPicPr>
        <p:blipFill>
          <a:blip r:embed="rId7"/>
          <a:stretch/>
        </p:blipFill>
        <p:spPr>
          <a:xfrm>
            <a:off x="4925160" y="6236640"/>
            <a:ext cx="1487520" cy="45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14" descr=""/>
          <p:cNvPicPr/>
          <p:nvPr/>
        </p:nvPicPr>
        <p:blipFill>
          <a:blip r:embed="rId1"/>
          <a:stretch/>
        </p:blipFill>
        <p:spPr>
          <a:xfrm>
            <a:off x="136440" y="1046520"/>
            <a:ext cx="4282200" cy="287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9" name="Picture 15" descr=""/>
          <p:cNvPicPr/>
          <p:nvPr/>
        </p:nvPicPr>
        <p:blipFill>
          <a:blip r:embed="rId2"/>
          <a:stretch/>
        </p:blipFill>
        <p:spPr>
          <a:xfrm>
            <a:off x="251640" y="4150800"/>
            <a:ext cx="4051800" cy="267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0" name="Picture 16" descr=""/>
          <p:cNvPicPr/>
          <p:nvPr/>
        </p:nvPicPr>
        <p:blipFill>
          <a:blip r:embed="rId3"/>
          <a:stretch/>
        </p:blipFill>
        <p:spPr>
          <a:xfrm>
            <a:off x="6095880" y="964080"/>
            <a:ext cx="4413240" cy="290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1" name="TextBox 52"/>
          <p:cNvSpPr/>
          <p:nvPr/>
        </p:nvSpPr>
        <p:spPr>
          <a:xfrm>
            <a:off x="1912320" y="816840"/>
            <a:ext cx="797760" cy="3690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TextBox 53"/>
          <p:cNvSpPr/>
          <p:nvPr/>
        </p:nvSpPr>
        <p:spPr>
          <a:xfrm>
            <a:off x="1912320" y="3865680"/>
            <a:ext cx="797760" cy="3690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TextBox 54"/>
          <p:cNvSpPr/>
          <p:nvPr/>
        </p:nvSpPr>
        <p:spPr>
          <a:xfrm>
            <a:off x="8022240" y="569520"/>
            <a:ext cx="79776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itle 11"/>
          <p:cNvSpPr/>
          <p:nvPr/>
        </p:nvSpPr>
        <p:spPr>
          <a:xfrm>
            <a:off x="165960" y="1109880"/>
            <a:ext cx="10733400" cy="53928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TextBox 55"/>
          <p:cNvSpPr/>
          <p:nvPr/>
        </p:nvSpPr>
        <p:spPr>
          <a:xfrm>
            <a:off x="564120" y="1745280"/>
            <a:ext cx="2562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Discrete vector ratio: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TextBox 56"/>
          <p:cNvSpPr/>
          <p:nvPr/>
        </p:nvSpPr>
        <p:spPr>
          <a:xfrm>
            <a:off x="1143720" y="2210040"/>
            <a:ext cx="6134040" cy="5803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TextBox 57"/>
          <p:cNvSpPr/>
          <p:nvPr/>
        </p:nvSpPr>
        <p:spPr>
          <a:xfrm>
            <a:off x="564120" y="2886480"/>
            <a:ext cx="3816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Vandermondes for each variable: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8" name="Picture 26" descr=""/>
          <p:cNvPicPr/>
          <p:nvPr/>
        </p:nvPicPr>
        <p:blipFill>
          <a:blip r:embed="rId3"/>
          <a:stretch/>
        </p:blipFill>
        <p:spPr>
          <a:xfrm>
            <a:off x="1520640" y="3429000"/>
            <a:ext cx="3995640" cy="137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9" name="TextBox 58"/>
          <p:cNvSpPr/>
          <p:nvPr/>
        </p:nvSpPr>
        <p:spPr>
          <a:xfrm>
            <a:off x="423720" y="4980240"/>
            <a:ext cx="3731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Combine with Kroneker product: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0" name="Picture 29" descr=""/>
          <p:cNvPicPr/>
          <p:nvPr/>
        </p:nvPicPr>
        <p:blipFill>
          <a:blip r:embed="rId4"/>
          <a:srcRect l="0" t="0" r="48977" b="-20011"/>
          <a:stretch/>
        </p:blipFill>
        <p:spPr>
          <a:xfrm>
            <a:off x="1780200" y="5349600"/>
            <a:ext cx="1738440" cy="63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1" name="TextBox 59"/>
          <p:cNvSpPr/>
          <p:nvPr/>
        </p:nvSpPr>
        <p:spPr>
          <a:xfrm>
            <a:off x="419760" y="5996520"/>
            <a:ext cx="6727680" cy="4406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TextBox 60"/>
          <p:cNvSpPr/>
          <p:nvPr/>
        </p:nvSpPr>
        <p:spPr>
          <a:xfrm>
            <a:off x="8087040" y="2348640"/>
            <a:ext cx="1148400" cy="39132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33" name="Straight Arrow Connector 7"/>
          <p:cNvCxnSpPr/>
          <p:nvPr/>
        </p:nvCxnSpPr>
        <p:spPr>
          <a:xfrm flipH="1">
            <a:off x="8773200" y="4621320"/>
            <a:ext cx="95040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34" name="TextBox 61"/>
          <p:cNvSpPr/>
          <p:nvPr/>
        </p:nvSpPr>
        <p:spPr>
          <a:xfrm>
            <a:off x="9871920" y="4334040"/>
            <a:ext cx="1598400" cy="64584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5" name="Picture 30" descr=""/>
          <p:cNvPicPr/>
          <p:nvPr/>
        </p:nvPicPr>
        <p:blipFill>
          <a:blip r:embed="rId8"/>
          <a:stretch/>
        </p:blipFill>
        <p:spPr>
          <a:xfrm>
            <a:off x="6004080" y="4030200"/>
            <a:ext cx="2769120" cy="1172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Picture 25" descr=""/>
          <p:cNvPicPr/>
          <p:nvPr/>
        </p:nvPicPr>
        <p:blipFill>
          <a:blip r:embed="rId1"/>
          <a:stretch/>
        </p:blipFill>
        <p:spPr>
          <a:xfrm>
            <a:off x="1287720" y="1640520"/>
            <a:ext cx="9873000" cy="438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7" name="TextBox 62"/>
          <p:cNvSpPr/>
          <p:nvPr/>
        </p:nvSpPr>
        <p:spPr>
          <a:xfrm>
            <a:off x="4991400" y="1177560"/>
            <a:ext cx="79776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itle 12"/>
          <p:cNvSpPr/>
          <p:nvPr/>
        </p:nvSpPr>
        <p:spPr>
          <a:xfrm>
            <a:off x="165960" y="1109880"/>
            <a:ext cx="107334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3) Ultraspherical Spectral Method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TextBox 63"/>
          <p:cNvSpPr/>
          <p:nvPr/>
        </p:nvSpPr>
        <p:spPr>
          <a:xfrm>
            <a:off x="432360" y="1803960"/>
            <a:ext cx="48369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 Converges at a faster rate than polynomial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TextBox 64"/>
          <p:cNvSpPr/>
          <p:nvPr/>
        </p:nvSpPr>
        <p:spPr>
          <a:xfrm>
            <a:off x="432360" y="5438880"/>
            <a:ext cx="7831440" cy="369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TextBox 65"/>
          <p:cNvSpPr/>
          <p:nvPr/>
        </p:nvSpPr>
        <p:spPr>
          <a:xfrm>
            <a:off x="1430640" y="5891400"/>
            <a:ext cx="444168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TextBox 66"/>
          <p:cNvSpPr/>
          <p:nvPr/>
        </p:nvSpPr>
        <p:spPr>
          <a:xfrm>
            <a:off x="735120" y="2383920"/>
            <a:ext cx="3228840" cy="6458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TextBox 67"/>
          <p:cNvSpPr/>
          <p:nvPr/>
        </p:nvSpPr>
        <p:spPr>
          <a:xfrm>
            <a:off x="6095880" y="2323080"/>
            <a:ext cx="3548880" cy="8247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TextBox 68"/>
          <p:cNvSpPr/>
          <p:nvPr/>
        </p:nvSpPr>
        <p:spPr>
          <a:xfrm>
            <a:off x="6095880" y="3148200"/>
            <a:ext cx="7039080" cy="20311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TextBox 69"/>
          <p:cNvSpPr/>
          <p:nvPr/>
        </p:nvSpPr>
        <p:spPr>
          <a:xfrm>
            <a:off x="6319440" y="5891400"/>
            <a:ext cx="108828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solidFill>
              <a:srgbClr val="0000c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3"/>
          <p:cNvSpPr/>
          <p:nvPr/>
        </p:nvSpPr>
        <p:spPr>
          <a:xfrm>
            <a:off x="165960" y="874440"/>
            <a:ext cx="1135836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Ultraspherical ladder and differentiation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TextBox 79"/>
          <p:cNvSpPr/>
          <p:nvPr/>
        </p:nvSpPr>
        <p:spPr>
          <a:xfrm>
            <a:off x="1119960" y="2274840"/>
            <a:ext cx="786960" cy="369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TextBox 80"/>
          <p:cNvSpPr/>
          <p:nvPr/>
        </p:nvSpPr>
        <p:spPr>
          <a:xfrm>
            <a:off x="4674600" y="2132640"/>
            <a:ext cx="1182600" cy="3690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TextBox 81"/>
          <p:cNvSpPr/>
          <p:nvPr/>
        </p:nvSpPr>
        <p:spPr>
          <a:xfrm>
            <a:off x="8265240" y="2248560"/>
            <a:ext cx="1758600" cy="3740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50" name="Straight Arrow Connector 8"/>
          <p:cNvCxnSpPr/>
          <p:nvPr/>
        </p:nvCxnSpPr>
        <p:spPr>
          <a:xfrm>
            <a:off x="2675160" y="2479320"/>
            <a:ext cx="152424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cxnSp>
        <p:nvCxnSpPr>
          <p:cNvPr id="551" name="Straight Arrow Connector 9"/>
          <p:cNvCxnSpPr/>
          <p:nvPr/>
        </p:nvCxnSpPr>
        <p:spPr>
          <a:xfrm>
            <a:off x="6482160" y="2449080"/>
            <a:ext cx="152424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52" name="TextBox 82"/>
          <p:cNvSpPr/>
          <p:nvPr/>
        </p:nvSpPr>
        <p:spPr>
          <a:xfrm>
            <a:off x="3283560" y="2153880"/>
            <a:ext cx="48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diff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TextBox 83"/>
          <p:cNvSpPr/>
          <p:nvPr/>
        </p:nvSpPr>
        <p:spPr>
          <a:xfrm>
            <a:off x="7000200" y="2138400"/>
            <a:ext cx="48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diff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TextBox 84"/>
          <p:cNvSpPr/>
          <p:nvPr/>
        </p:nvSpPr>
        <p:spPr>
          <a:xfrm>
            <a:off x="417240" y="1658160"/>
            <a:ext cx="2983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Original Chebyshev-T basis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5" name="TextBox 85"/>
          <p:cNvSpPr/>
          <p:nvPr/>
        </p:nvSpPr>
        <p:spPr>
          <a:xfrm>
            <a:off x="4333320" y="1648440"/>
            <a:ext cx="2148480" cy="3690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TextBox 86"/>
          <p:cNvSpPr/>
          <p:nvPr/>
        </p:nvSpPr>
        <p:spPr>
          <a:xfrm>
            <a:off x="8426160" y="1581480"/>
            <a:ext cx="2148480" cy="3690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Left Brace 2"/>
          <p:cNvSpPr/>
          <p:nvPr/>
        </p:nvSpPr>
        <p:spPr>
          <a:xfrm rot="16200000">
            <a:off x="5206320" y="2179800"/>
            <a:ext cx="246960" cy="786960"/>
          </a:xfrm>
          <a:prstGeom prst="leftBrace">
            <a:avLst>
              <a:gd name="adj1" fmla="val 11181"/>
              <a:gd name="adj2" fmla="val 50000"/>
            </a:avLst>
          </a:prstGeom>
          <a:noFill/>
          <a:ln w="25400">
            <a:solidFill>
              <a:srgbClr val="000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58" name="TextBox 87"/>
          <p:cNvSpPr/>
          <p:nvPr/>
        </p:nvSpPr>
        <p:spPr>
          <a:xfrm>
            <a:off x="4906080" y="2622960"/>
            <a:ext cx="1326600" cy="37296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TextBox 88"/>
          <p:cNvSpPr/>
          <p:nvPr/>
        </p:nvSpPr>
        <p:spPr>
          <a:xfrm>
            <a:off x="4442040" y="3467520"/>
            <a:ext cx="1169640" cy="3690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0" name="Picture 27" descr=""/>
          <p:cNvPicPr/>
          <p:nvPr/>
        </p:nvPicPr>
        <p:blipFill>
          <a:blip r:embed="rId8"/>
          <a:stretch/>
        </p:blipFill>
        <p:spPr>
          <a:xfrm>
            <a:off x="4041360" y="4597200"/>
            <a:ext cx="2325960" cy="1949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1" name="Picture 28" descr=""/>
          <p:cNvPicPr/>
          <p:nvPr/>
        </p:nvPicPr>
        <p:blipFill>
          <a:blip r:embed="rId9"/>
          <a:stretch/>
        </p:blipFill>
        <p:spPr>
          <a:xfrm>
            <a:off x="7954920" y="4538520"/>
            <a:ext cx="2690640" cy="209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2" name="TextBox 89"/>
          <p:cNvSpPr/>
          <p:nvPr/>
        </p:nvSpPr>
        <p:spPr>
          <a:xfrm>
            <a:off x="8534880" y="3467520"/>
            <a:ext cx="1218960" cy="36900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TextBox 90"/>
          <p:cNvSpPr/>
          <p:nvPr/>
        </p:nvSpPr>
        <p:spPr>
          <a:xfrm>
            <a:off x="169200" y="3204360"/>
            <a:ext cx="3700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Representation as matrices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TextBox 91"/>
          <p:cNvSpPr/>
          <p:nvPr/>
        </p:nvSpPr>
        <p:spPr>
          <a:xfrm>
            <a:off x="290160" y="3534480"/>
            <a:ext cx="2384640" cy="64584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TextBox 92"/>
          <p:cNvSpPr/>
          <p:nvPr/>
        </p:nvSpPr>
        <p:spPr>
          <a:xfrm>
            <a:off x="198000" y="4177080"/>
            <a:ext cx="33822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Stacking infinitely many basis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functions side-by-side such that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TextBox 93"/>
          <p:cNvSpPr/>
          <p:nvPr/>
        </p:nvSpPr>
        <p:spPr>
          <a:xfrm>
            <a:off x="464760" y="4939920"/>
            <a:ext cx="2210400" cy="84744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67" name="Straight Arrow Connector 13"/>
          <p:cNvCxnSpPr/>
          <p:nvPr/>
        </p:nvCxnSpPr>
        <p:spPr>
          <a:xfrm>
            <a:off x="1482840" y="5787360"/>
            <a:ext cx="360" cy="59832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568" name="TextBox 94"/>
          <p:cNvSpPr/>
          <p:nvPr/>
        </p:nvSpPr>
        <p:spPr>
          <a:xfrm>
            <a:off x="833760" y="6385320"/>
            <a:ext cx="1251000" cy="3690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TextBox 95"/>
          <p:cNvSpPr/>
          <p:nvPr/>
        </p:nvSpPr>
        <p:spPr>
          <a:xfrm>
            <a:off x="4041360" y="4086000"/>
            <a:ext cx="2133720" cy="36900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TextBox 96"/>
          <p:cNvSpPr/>
          <p:nvPr/>
        </p:nvSpPr>
        <p:spPr>
          <a:xfrm>
            <a:off x="4053960" y="3776760"/>
            <a:ext cx="916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Where: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TextBox 97"/>
          <p:cNvSpPr/>
          <p:nvPr/>
        </p:nvSpPr>
        <p:spPr>
          <a:xfrm>
            <a:off x="8265240" y="3807720"/>
            <a:ext cx="916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Where: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TextBox 98"/>
          <p:cNvSpPr/>
          <p:nvPr/>
        </p:nvSpPr>
        <p:spPr>
          <a:xfrm>
            <a:off x="8272080" y="4132080"/>
            <a:ext cx="2144160" cy="404640"/>
          </a:xfrm>
          <a:prstGeom prst="rect">
            <a:avLst/>
          </a:pr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14"/>
          <p:cNvSpPr/>
          <p:nvPr/>
        </p:nvSpPr>
        <p:spPr>
          <a:xfrm>
            <a:off x="257400" y="986040"/>
            <a:ext cx="107334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Building spectral operator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TextBox 70"/>
          <p:cNvSpPr/>
          <p:nvPr/>
        </p:nvSpPr>
        <p:spPr>
          <a:xfrm>
            <a:off x="782280" y="1706760"/>
            <a:ext cx="1377000" cy="3690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5" name="Picture 32" descr=""/>
          <p:cNvPicPr/>
          <p:nvPr/>
        </p:nvPicPr>
        <p:blipFill>
          <a:blip r:embed="rId2"/>
          <a:stretch/>
        </p:blipFill>
        <p:spPr>
          <a:xfrm>
            <a:off x="782280" y="2480040"/>
            <a:ext cx="2491560" cy="230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325440" y="11394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What is the Heat Equation?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dt" idx="15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15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79" name="object 29"/>
          <p:cNvSpPr/>
          <p:nvPr/>
        </p:nvSpPr>
        <p:spPr>
          <a:xfrm>
            <a:off x="535320" y="1988280"/>
            <a:ext cx="3859920" cy="11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40" bIns="0" anchor="t">
            <a:spAutoFit/>
          </a:bodyPr>
          <a:p>
            <a:pPr marL="12600" algn="just" defTabSz="914400">
              <a:lnSpc>
                <a:spcPct val="102000"/>
              </a:lnSpc>
              <a:spcBef>
                <a:spcPts val="54"/>
              </a:spcBef>
            </a:pP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The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heat 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equation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is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a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fundamental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2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partial 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differential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equation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(PDE)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that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5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describes</a:t>
            </a:r>
            <a:r>
              <a:rPr b="0" lang="en-US" sz="1100" spc="-1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65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how</a:t>
            </a:r>
            <a:r>
              <a:rPr b="0" lang="en-US" sz="1100" spc="-1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heat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distributes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2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or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5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diffuses</a:t>
            </a:r>
            <a:r>
              <a:rPr b="0" lang="en-US" sz="1100" spc="-1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through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5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a </a:t>
            </a:r>
            <a:r>
              <a:rPr b="0" lang="en-US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given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region</a:t>
            </a:r>
            <a:r>
              <a:rPr b="0" lang="en-US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5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over</a:t>
            </a:r>
            <a:r>
              <a:rPr b="0" lang="en-US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US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time.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859"/>
              </a:spcBef>
            </a:pP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9440" defTabSz="914400">
              <a:lnSpc>
                <a:spcPct val="102000"/>
              </a:lnSpc>
            </a:pPr>
            <a:r>
              <a:rPr b="1" lang="en-GB" sz="1100" spc="-6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Homogeneous</a:t>
            </a:r>
            <a:r>
              <a:rPr b="1" lang="en-GB" sz="1100" spc="34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1" lang="en-GB" sz="11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(no</a:t>
            </a:r>
            <a:r>
              <a:rPr b="1" lang="en-GB" sz="1100" spc="31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1" lang="en-GB" sz="110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heat</a:t>
            </a:r>
            <a:r>
              <a:rPr b="1" lang="en-GB" sz="1100" spc="34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1" lang="en-GB" sz="1100" spc="-34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source):</a:t>
            </a:r>
            <a:r>
              <a:rPr b="1" lang="en-GB" sz="1100" spc="96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 </a:t>
            </a:r>
            <a:r>
              <a:rPr b="0" lang="en-GB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Describes </a:t>
            </a:r>
            <a:r>
              <a:rPr b="0" lang="en-GB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heat</a:t>
            </a:r>
            <a:r>
              <a:rPr b="0" lang="en-GB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flow</a:t>
            </a:r>
            <a:r>
              <a:rPr b="0" lang="en-GB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GB" sz="110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in</a:t>
            </a:r>
            <a:r>
              <a:rPr b="0" lang="en-GB" sz="1100" spc="-34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GB" sz="1100" spc="-26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an </a:t>
            </a:r>
            <a:r>
              <a:rPr b="0" lang="en-GB" sz="1100" spc="-3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isolated</a:t>
            </a:r>
            <a:r>
              <a:rPr b="0" lang="en-GB" sz="1100" spc="-40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 </a:t>
            </a:r>
            <a:r>
              <a:rPr b="0" lang="en-GB" sz="1100" spc="-11" strike="noStrike" u="none">
                <a:solidFill>
                  <a:schemeClr val="accent1"/>
                </a:solidFill>
                <a:effectLst/>
                <a:uFillTx/>
                <a:latin typeface="Tahoma"/>
              </a:rPr>
              <a:t>system.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TextBox 28"/>
          <p:cNvSpPr/>
          <p:nvPr/>
        </p:nvSpPr>
        <p:spPr>
          <a:xfrm>
            <a:off x="-696960" y="3292200"/>
            <a:ext cx="6096960" cy="64764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1" name="Picture 31" descr=""/>
          <p:cNvPicPr/>
          <p:nvPr/>
        </p:nvPicPr>
        <p:blipFill>
          <a:blip r:embed="rId2"/>
          <a:stretch/>
        </p:blipFill>
        <p:spPr>
          <a:xfrm>
            <a:off x="5627520" y="2459880"/>
            <a:ext cx="5919480" cy="355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2" name="TextBox 33"/>
          <p:cNvSpPr/>
          <p:nvPr/>
        </p:nvSpPr>
        <p:spPr>
          <a:xfrm>
            <a:off x="384840" y="4235760"/>
            <a:ext cx="416052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9440" defTabSz="914400">
              <a:lnSpc>
                <a:spcPct val="102000"/>
              </a:lnSpc>
              <a:spcBef>
                <a:spcPts val="210"/>
              </a:spcBef>
            </a:pPr>
            <a:r>
              <a:rPr b="1" lang="en-GB" sz="1100" spc="-6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Inhomogeneous (with a heat </a:t>
            </a:r>
            <a:r>
              <a:rPr b="0" lang="en-GB" sz="1100" spc="-60" strike="noStrike" u="none">
                <a:solidFill>
                  <a:schemeClr val="accent1"/>
                </a:solidFill>
                <a:effectLst/>
                <a:uFillTx/>
                <a:latin typeface="Arial"/>
              </a:rPr>
              <a:t>source): Accounts for an external heat source, g (x, t).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TextBox 35"/>
          <p:cNvSpPr/>
          <p:nvPr/>
        </p:nvSpPr>
        <p:spPr>
          <a:xfrm>
            <a:off x="-696960" y="4960800"/>
            <a:ext cx="6413760" cy="6476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325440" y="10296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the Homogeneous 1D Heat Equation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/>
          </p:nvPr>
        </p:nvSpPr>
        <p:spPr>
          <a:xfrm>
            <a:off x="325440" y="1566000"/>
            <a:ext cx="11630880" cy="5073480"/>
          </a:xfrm>
          <a:prstGeom prst="rect">
            <a:avLst/>
          </a:prstGeom>
          <a:blipFill rotWithShape="0">
            <a:blip r:embed="rId1"/>
            <a:stretch>
              <a:fillRect l="-1420" t="-3505"/>
            </a:stretch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2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Background – Numerical Methods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Text Placeholder 1"/>
          <p:cNvSpPr/>
          <p:nvPr/>
        </p:nvSpPr>
        <p:spPr>
          <a:xfrm>
            <a:off x="180000" y="234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Polynomial Interpolation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Text Placeholder 2"/>
          <p:cNvSpPr/>
          <p:nvPr/>
        </p:nvSpPr>
        <p:spPr>
          <a:xfrm>
            <a:off x="180000" y="3816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Least Squares Regression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Text Placeholder 6"/>
          <p:cNvSpPr/>
          <p:nvPr/>
        </p:nvSpPr>
        <p:spPr>
          <a:xfrm>
            <a:off x="684000" y="270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Vandermonde Matrices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Kronecker Product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Errors and convergence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Text Placeholder 7"/>
          <p:cNvSpPr/>
          <p:nvPr/>
        </p:nvSpPr>
        <p:spPr>
          <a:xfrm>
            <a:off x="684000" y="414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Very similar to the above method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Errors occur in different locations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Simpler to implement using Julia but less versatile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3" name="Picture 368" descr=""/>
          <p:cNvPicPr/>
          <p:nvPr/>
        </p:nvPicPr>
        <p:blipFill>
          <a:blip r:embed="rId1"/>
          <a:stretch/>
        </p:blipFill>
        <p:spPr>
          <a:xfrm>
            <a:off x="3657600" y="2514600"/>
            <a:ext cx="3562560" cy="88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Picture 369" descr=""/>
          <p:cNvPicPr/>
          <p:nvPr/>
        </p:nvPicPr>
        <p:blipFill>
          <a:blip r:embed="rId2"/>
          <a:stretch/>
        </p:blipFill>
        <p:spPr>
          <a:xfrm>
            <a:off x="7737480" y="2286000"/>
            <a:ext cx="2777040" cy="124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5" name="Picture 370" descr=""/>
          <p:cNvPicPr/>
          <p:nvPr/>
        </p:nvPicPr>
        <p:blipFill>
          <a:blip r:embed="rId3"/>
          <a:stretch/>
        </p:blipFill>
        <p:spPr>
          <a:xfrm>
            <a:off x="10058400" y="183240"/>
            <a:ext cx="1827720" cy="187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6" name="Picture 371" descr=""/>
          <p:cNvPicPr/>
          <p:nvPr/>
        </p:nvPicPr>
        <p:blipFill>
          <a:blip r:embed="rId4"/>
          <a:srcRect l="0" t="9731" r="0" b="0"/>
          <a:stretch/>
        </p:blipFill>
        <p:spPr>
          <a:xfrm>
            <a:off x="4425120" y="3960360"/>
            <a:ext cx="2196720" cy="221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7" name="Picture 372" descr=""/>
          <p:cNvPicPr/>
          <p:nvPr/>
        </p:nvPicPr>
        <p:blipFill>
          <a:blip r:embed="rId5"/>
          <a:stretch/>
        </p:blipFill>
        <p:spPr>
          <a:xfrm>
            <a:off x="6792840" y="4056480"/>
            <a:ext cx="4820400" cy="222948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326160" y="106992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F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326160" y="1863720"/>
            <a:ext cx="9475920" cy="17175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88" name="TextBox 9"/>
          <p:cNvSpPr/>
          <p:nvPr/>
        </p:nvSpPr>
        <p:spPr>
          <a:xfrm>
            <a:off x="392400" y="4035240"/>
            <a:ext cx="11034000" cy="3252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Right Arrow 10"/>
          <p:cNvSpPr/>
          <p:nvPr/>
        </p:nvSpPr>
        <p:spPr>
          <a:xfrm>
            <a:off x="2856600" y="4416840"/>
            <a:ext cx="175824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600" strike="noStrike" u="none">
              <a:solidFill>
                <a:schemeClr val="accent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0" name="TextBox 12"/>
          <p:cNvSpPr/>
          <p:nvPr/>
        </p:nvSpPr>
        <p:spPr>
          <a:xfrm>
            <a:off x="6837480" y="4301640"/>
            <a:ext cx="6096960" cy="564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TextBox 14"/>
          <p:cNvSpPr/>
          <p:nvPr/>
        </p:nvSpPr>
        <p:spPr>
          <a:xfrm>
            <a:off x="3032280" y="4301640"/>
            <a:ext cx="5377320" cy="5644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Right Arrow 16"/>
          <p:cNvSpPr/>
          <p:nvPr/>
        </p:nvSpPr>
        <p:spPr>
          <a:xfrm>
            <a:off x="6643080" y="4416840"/>
            <a:ext cx="175824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600" strike="noStrike" u="none">
              <a:solidFill>
                <a:schemeClr val="accent1"/>
              </a:solidFill>
              <a:effectLst/>
              <a:uFillTx/>
              <a:latin typeface="Imperial Sans Text"/>
            </a:endParaRPr>
          </a:p>
        </p:txBody>
      </p:sp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325440" y="132732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G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 type="dt" idx="153"/>
          </p:nvPr>
        </p:nvSpPr>
        <p:spPr>
          <a:xfrm>
            <a:off x="136800" y="9460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ftr" idx="154"/>
          </p:nvPr>
        </p:nvSpPr>
        <p:spPr>
          <a:xfrm>
            <a:off x="136800" y="9460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 type="sldNum" idx="155"/>
          </p:nvPr>
        </p:nvSpPr>
        <p:spPr>
          <a:xfrm>
            <a:off x="136800" y="9460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49B5040-4314-4BBB-929A-35D551A66BD4}" type="slidenum">
              <a:rPr b="0" lang="en-GB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1</a:t>
            </a:fld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7" name="TextBox 9"/>
          <p:cNvSpPr/>
          <p:nvPr/>
        </p:nvSpPr>
        <p:spPr>
          <a:xfrm>
            <a:off x="3343320" y="1832040"/>
            <a:ext cx="6096960" cy="6192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TextBox 13"/>
          <p:cNvSpPr/>
          <p:nvPr/>
        </p:nvSpPr>
        <p:spPr>
          <a:xfrm>
            <a:off x="3343320" y="2718360"/>
            <a:ext cx="6096960" cy="528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TextBox 15"/>
          <p:cNvSpPr/>
          <p:nvPr/>
        </p:nvSpPr>
        <p:spPr>
          <a:xfrm>
            <a:off x="3343320" y="3948480"/>
            <a:ext cx="6096960" cy="6310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TextBox 17"/>
          <p:cNvSpPr/>
          <p:nvPr/>
        </p:nvSpPr>
        <p:spPr>
          <a:xfrm>
            <a:off x="3183840" y="5211360"/>
            <a:ext cx="6096960" cy="6782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325440" y="1040400"/>
            <a:ext cx="11540520" cy="3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Solving B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sp>
        <p:nvSpPr>
          <p:cNvPr id="602" name="TextBox 9"/>
          <p:cNvSpPr/>
          <p:nvPr/>
        </p:nvSpPr>
        <p:spPr>
          <a:xfrm>
            <a:off x="3268080" y="1727640"/>
            <a:ext cx="6096960" cy="63540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TextBox 11"/>
          <p:cNvSpPr/>
          <p:nvPr/>
        </p:nvSpPr>
        <p:spPr>
          <a:xfrm>
            <a:off x="3268080" y="3227400"/>
            <a:ext cx="6096960" cy="714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TextBox 13"/>
          <p:cNvSpPr/>
          <p:nvPr/>
        </p:nvSpPr>
        <p:spPr>
          <a:xfrm>
            <a:off x="3268080" y="4492080"/>
            <a:ext cx="6096960" cy="7149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TextBox 16"/>
          <p:cNvSpPr/>
          <p:nvPr/>
        </p:nvSpPr>
        <p:spPr>
          <a:xfrm>
            <a:off x="3108600" y="5602680"/>
            <a:ext cx="6096960" cy="71496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373" descr=""/>
          <p:cNvPicPr/>
          <p:nvPr/>
        </p:nvPicPr>
        <p:blipFill>
          <a:blip r:embed="rId1"/>
          <a:stretch/>
        </p:blipFill>
        <p:spPr>
          <a:xfrm>
            <a:off x="8229600" y="4001400"/>
            <a:ext cx="2056320" cy="103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" name="Title 5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Background – Numerical Methods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Text Placeholder 12"/>
          <p:cNvSpPr/>
          <p:nvPr/>
        </p:nvSpPr>
        <p:spPr>
          <a:xfrm>
            <a:off x="180000" y="234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Finite Differences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Text Placeholder 28"/>
          <p:cNvSpPr/>
          <p:nvPr/>
        </p:nvSpPr>
        <p:spPr>
          <a:xfrm>
            <a:off x="684000" y="270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Numerical solution to differential equations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Addition of a potential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Boundary conditions for 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u = cos(x</a:t>
            </a:r>
            <a:r>
              <a:rPr b="0" i="1" lang="en-US" sz="1200" strike="noStrike" u="none" baseline="33000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2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Text Placeholder 3"/>
          <p:cNvSpPr/>
          <p:nvPr/>
        </p:nvSpPr>
        <p:spPr>
          <a:xfrm>
            <a:off x="180000" y="378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Heat Equation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Text Placeholder 4"/>
          <p:cNvSpPr/>
          <p:nvPr/>
        </p:nvSpPr>
        <p:spPr>
          <a:xfrm>
            <a:off x="684000" y="414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Unforced heat equation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Two variable heat equation (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x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and 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t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)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Vectorise the sampled solution matrix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Solution using Julia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Picture 379" descr=""/>
          <p:cNvPicPr/>
          <p:nvPr/>
        </p:nvPicPr>
        <p:blipFill>
          <a:blip r:embed="rId2"/>
          <a:stretch/>
        </p:blipFill>
        <p:spPr>
          <a:xfrm>
            <a:off x="4343400" y="3886200"/>
            <a:ext cx="2103120" cy="12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5" name="Picture 380" descr=""/>
          <p:cNvPicPr/>
          <p:nvPr/>
        </p:nvPicPr>
        <p:blipFill>
          <a:blip r:embed="rId3"/>
          <a:stretch/>
        </p:blipFill>
        <p:spPr>
          <a:xfrm>
            <a:off x="4472640" y="2286000"/>
            <a:ext cx="1717200" cy="114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6" name="Picture 381" descr=""/>
          <p:cNvPicPr/>
          <p:nvPr/>
        </p:nvPicPr>
        <p:blipFill>
          <a:blip r:embed="rId4"/>
          <a:stretch/>
        </p:blipFill>
        <p:spPr>
          <a:xfrm>
            <a:off x="7086600" y="4114800"/>
            <a:ext cx="1333080" cy="89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Picture 382" descr=""/>
          <p:cNvPicPr/>
          <p:nvPr/>
        </p:nvPicPr>
        <p:blipFill>
          <a:blip r:embed="rId5"/>
          <a:stretch/>
        </p:blipFill>
        <p:spPr>
          <a:xfrm>
            <a:off x="7772400" y="2286000"/>
            <a:ext cx="1827720" cy="119556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3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Green’s Functions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Text Placeholder 15"/>
          <p:cNvSpPr/>
          <p:nvPr/>
        </p:nvSpPr>
        <p:spPr>
          <a:xfrm>
            <a:off x="180000" y="2340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Definition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Text Placeholder 16"/>
          <p:cNvSpPr/>
          <p:nvPr/>
        </p:nvSpPr>
        <p:spPr>
          <a:xfrm>
            <a:off x="180000" y="3816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Derivation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Text Placeholder 19"/>
          <p:cNvSpPr/>
          <p:nvPr/>
        </p:nvSpPr>
        <p:spPr>
          <a:xfrm>
            <a:off x="684000" y="270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Fundamental solutions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Solution to a specific right hand side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Why the delta function is chosen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Text Placeholder 8"/>
          <p:cNvSpPr/>
          <p:nvPr/>
        </p:nvSpPr>
        <p:spPr>
          <a:xfrm>
            <a:off x="684000" y="414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Integration of Dirac-delta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Use of step functions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Constraints and boundary conditions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Rarely able to solve analytically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Text Placeholder 9"/>
          <p:cNvSpPr/>
          <p:nvPr/>
        </p:nvSpPr>
        <p:spPr>
          <a:xfrm>
            <a:off x="180000" y="5256000"/>
            <a:ext cx="59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Use in Quadrature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Text Placeholder 10"/>
          <p:cNvSpPr/>
          <p:nvPr/>
        </p:nvSpPr>
        <p:spPr>
          <a:xfrm>
            <a:off x="684000" y="5580000"/>
            <a:ext cx="3994200" cy="10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Used to recover </a:t>
            </a:r>
            <a:r>
              <a:rPr b="0" i="1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u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the solution to the specific problem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Convolution of the Green’s function and the right hand        side over the domain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5" name="Picture 390" descr=""/>
          <p:cNvPicPr/>
          <p:nvPr/>
        </p:nvPicPr>
        <p:blipFill>
          <a:blip r:embed="rId1"/>
          <a:stretch/>
        </p:blipFill>
        <p:spPr>
          <a:xfrm>
            <a:off x="8863200" y="2090880"/>
            <a:ext cx="2915280" cy="178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6" name="Picture 391" descr=""/>
          <p:cNvPicPr/>
          <p:nvPr/>
        </p:nvPicPr>
        <p:blipFill>
          <a:blip r:embed="rId2"/>
          <a:stretch/>
        </p:blipFill>
        <p:spPr>
          <a:xfrm>
            <a:off x="5244120" y="1479600"/>
            <a:ext cx="2583720" cy="258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7" name="Picture 392" descr=""/>
          <p:cNvPicPr/>
          <p:nvPr/>
        </p:nvPicPr>
        <p:blipFill>
          <a:blip r:embed="rId3"/>
          <a:stretch/>
        </p:blipFill>
        <p:spPr>
          <a:xfrm>
            <a:off x="5911200" y="3973680"/>
            <a:ext cx="5317200" cy="267804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393" descr=""/>
          <p:cNvPicPr/>
          <p:nvPr/>
        </p:nvPicPr>
        <p:blipFill>
          <a:blip r:embed="rId1"/>
          <a:stretch/>
        </p:blipFill>
        <p:spPr>
          <a:xfrm>
            <a:off x="4254840" y="3026160"/>
            <a:ext cx="745200" cy="26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Picture 394" descr=""/>
          <p:cNvPicPr/>
          <p:nvPr/>
        </p:nvPicPr>
        <p:blipFill>
          <a:blip r:embed="rId2"/>
          <a:stretch/>
        </p:blipFill>
        <p:spPr>
          <a:xfrm>
            <a:off x="6050520" y="2679480"/>
            <a:ext cx="554760" cy="30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0" name="Title 4"/>
          <p:cNvSpPr/>
          <p:nvPr/>
        </p:nvSpPr>
        <p:spPr>
          <a:xfrm>
            <a:off x="195840" y="1552320"/>
            <a:ext cx="9567720" cy="5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Green’s Functions - Poisson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Text Placeholder 11"/>
          <p:cNvSpPr/>
          <p:nvPr/>
        </p:nvSpPr>
        <p:spPr>
          <a:xfrm>
            <a:off x="180000" y="2340000"/>
            <a:ext cx="77382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32000" indent="-324000" defTabSz="685800">
              <a:lnSpc>
                <a:spcPct val="105000"/>
              </a:lnSpc>
              <a:buClr>
                <a:srgbClr val="0000cd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Derivation of the Green’s Function for the Poisson Equation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Text Placeholder 14"/>
          <p:cNvSpPr/>
          <p:nvPr/>
        </p:nvSpPr>
        <p:spPr>
          <a:xfrm>
            <a:off x="684000" y="2700000"/>
            <a:ext cx="6707520" cy="378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We have the equation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	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        , the Poisson equation with initial conditions 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For this example, we take the boundary constraints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To convert this to a Green’s function problem, we set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We can integrate this to obtain a step function as well as a constant term, yielding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Integrating again gives G in terms of ramp and unknown functions, and then we apply the             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	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	</a:t>
            </a: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  boundary conditions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We also know the jump discontinuity is 1, and that the function must be continuous at y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 - These are enough constraints to give our full function, which in this case turns out to be: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685800">
              <a:lnSpc>
                <a:spcPct val="105000"/>
              </a:lnSpc>
              <a:tabLst>
                <a:tab algn="l" pos="0"/>
              </a:tabLst>
            </a:pP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3" name="Picture 398" descr=""/>
          <p:cNvPicPr/>
          <p:nvPr/>
        </p:nvPicPr>
        <p:blipFill>
          <a:blip r:embed="rId3"/>
          <a:stretch/>
        </p:blipFill>
        <p:spPr>
          <a:xfrm>
            <a:off x="8519760" y="1254600"/>
            <a:ext cx="2857320" cy="189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Picture 399" descr=""/>
          <p:cNvPicPr/>
          <p:nvPr/>
        </p:nvPicPr>
        <p:blipFill>
          <a:blip r:embed="rId4"/>
          <a:stretch/>
        </p:blipFill>
        <p:spPr>
          <a:xfrm>
            <a:off x="2320560" y="2688120"/>
            <a:ext cx="809640" cy="252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5" name="Text Placeholder 5"/>
          <p:cNvSpPr/>
          <p:nvPr/>
        </p:nvSpPr>
        <p:spPr>
          <a:xfrm>
            <a:off x="8293320" y="3198600"/>
            <a:ext cx="41562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i="1" lang="en-US" sz="1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Contour plot for the Green’s function to the Poisson equation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Picture 401" descr=""/>
          <p:cNvPicPr/>
          <p:nvPr/>
        </p:nvPicPr>
        <p:blipFill>
          <a:blip r:embed="rId5"/>
          <a:stretch/>
        </p:blipFill>
        <p:spPr>
          <a:xfrm>
            <a:off x="4445640" y="3467520"/>
            <a:ext cx="1161360" cy="22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Picture 402" descr=""/>
          <p:cNvPicPr/>
          <p:nvPr/>
        </p:nvPicPr>
        <p:blipFill>
          <a:blip r:embed="rId6"/>
          <a:stretch/>
        </p:blipFill>
        <p:spPr>
          <a:xfrm>
            <a:off x="6361920" y="3846600"/>
            <a:ext cx="1556280" cy="218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Picture 403" descr=""/>
          <p:cNvPicPr/>
          <p:nvPr/>
        </p:nvPicPr>
        <p:blipFill>
          <a:blip r:embed="rId7"/>
          <a:stretch/>
        </p:blipFill>
        <p:spPr>
          <a:xfrm>
            <a:off x="790920" y="5681520"/>
            <a:ext cx="2940480" cy="71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Picture 404" descr=""/>
          <p:cNvPicPr/>
          <p:nvPr/>
        </p:nvPicPr>
        <p:blipFill>
          <a:blip r:embed="rId8"/>
          <a:srcRect l="0" t="0" r="0" b="12209"/>
          <a:stretch/>
        </p:blipFill>
        <p:spPr>
          <a:xfrm>
            <a:off x="8591400" y="3580920"/>
            <a:ext cx="2753280" cy="2054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0" name="Text Placeholder 13"/>
          <p:cNvSpPr/>
          <p:nvPr/>
        </p:nvSpPr>
        <p:spPr>
          <a:xfrm>
            <a:off x="9013320" y="5718600"/>
            <a:ext cx="20458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i="1" lang="en-US" sz="10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A slice of the above plot for y = 0.5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le 6"/>
          <p:cNvSpPr/>
          <p:nvPr/>
        </p:nvSpPr>
        <p:spPr>
          <a:xfrm>
            <a:off x="233280" y="1063800"/>
            <a:ext cx="976212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28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Numerical Approximations to Green’s functions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TextBox 3"/>
          <p:cNvSpPr/>
          <p:nvPr/>
        </p:nvSpPr>
        <p:spPr>
          <a:xfrm>
            <a:off x="561600" y="1753560"/>
            <a:ext cx="4902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Why do we need numerical Green’s functions?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TextBox 4"/>
          <p:cNvSpPr/>
          <p:nvPr/>
        </p:nvSpPr>
        <p:spPr>
          <a:xfrm>
            <a:off x="561600" y="2165400"/>
            <a:ext cx="575136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Analytic solutions to the Green’s function are rare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Can solve PDE for any RHS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Complex geometries and Boundary Conditions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TextBox 5"/>
          <p:cNvSpPr/>
          <p:nvPr/>
        </p:nvSpPr>
        <p:spPr>
          <a:xfrm>
            <a:off x="671760" y="3495240"/>
            <a:ext cx="2949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We will cover: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TextBox 6"/>
          <p:cNvSpPr/>
          <p:nvPr/>
        </p:nvSpPr>
        <p:spPr>
          <a:xfrm>
            <a:off x="561600" y="3977640"/>
            <a:ext cx="92368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Finite Differences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 Polynomial Correction 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 Spectral Methods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itle 7"/>
          <p:cNvSpPr/>
          <p:nvPr/>
        </p:nvSpPr>
        <p:spPr>
          <a:xfrm>
            <a:off x="344880" y="1094760"/>
            <a:ext cx="95688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40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1) Finite Differences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7" name="Picture 5" descr=""/>
          <p:cNvPicPr/>
          <p:nvPr/>
        </p:nvPicPr>
        <p:blipFill>
          <a:blip r:embed="rId1"/>
          <a:stretch/>
        </p:blipFill>
        <p:spPr>
          <a:xfrm>
            <a:off x="1795320" y="1530000"/>
            <a:ext cx="3469320" cy="9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8" name="Picture 6" descr=""/>
          <p:cNvPicPr/>
          <p:nvPr/>
        </p:nvPicPr>
        <p:blipFill>
          <a:blip r:embed="rId2"/>
          <a:stretch/>
        </p:blipFill>
        <p:spPr>
          <a:xfrm>
            <a:off x="1914120" y="2417400"/>
            <a:ext cx="1315800" cy="37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Picture 7" descr=""/>
          <p:cNvPicPr/>
          <p:nvPr/>
        </p:nvPicPr>
        <p:blipFill>
          <a:blip r:embed="rId3"/>
          <a:stretch/>
        </p:blipFill>
        <p:spPr>
          <a:xfrm>
            <a:off x="3808080" y="4897080"/>
            <a:ext cx="3706920" cy="77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Picture 8" descr=""/>
          <p:cNvPicPr/>
          <p:nvPr/>
        </p:nvPicPr>
        <p:blipFill>
          <a:blip r:embed="rId4"/>
          <a:stretch/>
        </p:blipFill>
        <p:spPr>
          <a:xfrm>
            <a:off x="3787200" y="5735880"/>
            <a:ext cx="1440000" cy="298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51" name="Straight Arrow Connector 4"/>
          <p:cNvCxnSpPr/>
          <p:nvPr/>
        </p:nvCxnSpPr>
        <p:spPr>
          <a:xfrm>
            <a:off x="4640400" y="3288960"/>
            <a:ext cx="360" cy="581040"/>
          </a:xfrm>
          <a:prstGeom prst="straightConnector1">
            <a:avLst/>
          </a:prstGeom>
          <a:ln>
            <a:noFill/>
          </a:ln>
        </p:spPr>
      </p:cxnSp>
      <p:cxnSp>
        <p:nvCxnSpPr>
          <p:cNvPr id="452" name="Straight Arrow Connector 5"/>
          <p:cNvCxnSpPr/>
          <p:nvPr/>
        </p:nvCxnSpPr>
        <p:spPr>
          <a:xfrm>
            <a:off x="1587240" y="3836520"/>
            <a:ext cx="182880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53" name="TextBox 1"/>
          <p:cNvSpPr/>
          <p:nvPr/>
        </p:nvSpPr>
        <p:spPr>
          <a:xfrm>
            <a:off x="3849120" y="3138480"/>
            <a:ext cx="4008960" cy="55548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TextBox 2"/>
          <p:cNvSpPr/>
          <p:nvPr/>
        </p:nvSpPr>
        <p:spPr>
          <a:xfrm>
            <a:off x="4015080" y="3844800"/>
            <a:ext cx="1315800" cy="369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55" name="Straight Arrow Connector 6"/>
          <p:cNvCxnSpPr/>
          <p:nvPr/>
        </p:nvCxnSpPr>
        <p:spPr>
          <a:xfrm>
            <a:off x="1503000" y="5561640"/>
            <a:ext cx="185976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56" name="TextBox 7"/>
          <p:cNvSpPr/>
          <p:nvPr/>
        </p:nvSpPr>
        <p:spPr>
          <a:xfrm>
            <a:off x="1635480" y="3321720"/>
            <a:ext cx="203868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Equation for Green’s Function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TextBox 8"/>
          <p:cNvSpPr/>
          <p:nvPr/>
        </p:nvSpPr>
        <p:spPr>
          <a:xfrm>
            <a:off x="1635480" y="5038560"/>
            <a:ext cx="15944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Replace G with approximation 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TextBox 10"/>
          <p:cNvSpPr/>
          <p:nvPr/>
        </p:nvSpPr>
        <p:spPr>
          <a:xfrm>
            <a:off x="697680" y="1972800"/>
            <a:ext cx="1206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Problem: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itle 8"/>
          <p:cNvSpPr/>
          <p:nvPr/>
        </p:nvSpPr>
        <p:spPr>
          <a:xfrm>
            <a:off x="96840" y="902880"/>
            <a:ext cx="95688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685800">
              <a:lnSpc>
                <a:spcPct val="90000"/>
              </a:lnSpc>
            </a:pPr>
            <a:r>
              <a:rPr b="0" lang="en-GB" sz="3200" strike="noStrike" u="none">
                <a:solidFill>
                  <a:schemeClr val="accent1"/>
                </a:solidFill>
                <a:effectLst/>
                <a:uFillTx/>
                <a:latin typeface="Imperial Sans Text Semibold"/>
              </a:rPr>
              <a:t>Discretising the problem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0" name="Picture 1" descr=""/>
          <p:cNvPicPr/>
          <p:nvPr/>
        </p:nvPicPr>
        <p:blipFill>
          <a:blip r:embed="rId1"/>
          <a:stretch/>
        </p:blipFill>
        <p:spPr>
          <a:xfrm>
            <a:off x="509040" y="1459800"/>
            <a:ext cx="1243800" cy="85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Picture 2" descr=""/>
          <p:cNvPicPr/>
          <p:nvPr/>
        </p:nvPicPr>
        <p:blipFill>
          <a:blip r:embed="rId2"/>
          <a:srcRect l="0" t="0" r="0" b="26904"/>
          <a:stretch/>
        </p:blipFill>
        <p:spPr>
          <a:xfrm>
            <a:off x="36360" y="2302920"/>
            <a:ext cx="3167640" cy="252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Picture 3" descr=""/>
          <p:cNvPicPr/>
          <p:nvPr/>
        </p:nvPicPr>
        <p:blipFill>
          <a:blip r:embed="rId3"/>
          <a:stretch/>
        </p:blipFill>
        <p:spPr>
          <a:xfrm>
            <a:off x="1293840" y="2299680"/>
            <a:ext cx="555120" cy="260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3" name="TextBox 23"/>
          <p:cNvSpPr/>
          <p:nvPr/>
        </p:nvSpPr>
        <p:spPr>
          <a:xfrm>
            <a:off x="1332720" y="3419640"/>
            <a:ext cx="561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. . .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TextBox 24"/>
          <p:cNvSpPr/>
          <p:nvPr/>
        </p:nvSpPr>
        <p:spPr>
          <a:xfrm>
            <a:off x="3834000" y="569556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endParaRPr b="0" lang="en-US" sz="1800" strike="noStrike" u="none">
              <a:solidFill>
                <a:schemeClr val="dk1"/>
              </a:solidFill>
              <a:effectLst/>
              <a:uFillTx/>
              <a:latin typeface="Imperial Sans Text"/>
            </a:endParaRPr>
          </a:p>
        </p:txBody>
      </p:sp>
      <p:pic>
        <p:nvPicPr>
          <p:cNvPr id="465" name="Picture 4" descr=""/>
          <p:cNvPicPr/>
          <p:nvPr/>
        </p:nvPicPr>
        <p:blipFill>
          <a:blip r:embed="rId4"/>
          <a:stretch/>
        </p:blipFill>
        <p:spPr>
          <a:xfrm>
            <a:off x="5926320" y="817560"/>
            <a:ext cx="3243960" cy="6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Picture 17" descr=""/>
          <p:cNvPicPr/>
          <p:nvPr/>
        </p:nvPicPr>
        <p:blipFill>
          <a:blip r:embed="rId5"/>
          <a:stretch/>
        </p:blipFill>
        <p:spPr>
          <a:xfrm>
            <a:off x="9646560" y="1018080"/>
            <a:ext cx="1346760" cy="27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Picture 18" descr=""/>
          <p:cNvPicPr/>
          <p:nvPr/>
        </p:nvPicPr>
        <p:blipFill>
          <a:blip r:embed="rId6"/>
          <a:stretch/>
        </p:blipFill>
        <p:spPr>
          <a:xfrm>
            <a:off x="300960" y="5162040"/>
            <a:ext cx="2580120" cy="86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8" name="TextBox 26"/>
          <p:cNvSpPr/>
          <p:nvPr/>
        </p:nvSpPr>
        <p:spPr>
          <a:xfrm>
            <a:off x="260280" y="4840920"/>
            <a:ext cx="465840" cy="36900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TextBox 27"/>
          <p:cNvSpPr/>
          <p:nvPr/>
        </p:nvSpPr>
        <p:spPr>
          <a:xfrm>
            <a:off x="614880" y="4850280"/>
            <a:ext cx="516240" cy="36900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TextBox 29"/>
          <p:cNvSpPr/>
          <p:nvPr/>
        </p:nvSpPr>
        <p:spPr>
          <a:xfrm>
            <a:off x="995760" y="4842000"/>
            <a:ext cx="555120" cy="366480"/>
          </a:xfrm>
          <a:prstGeom prst="rect">
            <a:avLst/>
          </a:pr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TextBox 30"/>
          <p:cNvSpPr/>
          <p:nvPr/>
        </p:nvSpPr>
        <p:spPr>
          <a:xfrm>
            <a:off x="1620360" y="4795200"/>
            <a:ext cx="555120" cy="366480"/>
          </a:xfrm>
          <a:prstGeom prst="rect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TextBox 31"/>
          <p:cNvSpPr/>
          <p:nvPr/>
        </p:nvSpPr>
        <p:spPr>
          <a:xfrm>
            <a:off x="2173680" y="4830120"/>
            <a:ext cx="555120" cy="366480"/>
          </a:xfrm>
          <a:prstGeom prst="rect">
            <a:avLst/>
          </a:pr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TextBox 32"/>
          <p:cNvSpPr/>
          <p:nvPr/>
        </p:nvSpPr>
        <p:spPr>
          <a:xfrm>
            <a:off x="2602440" y="4807800"/>
            <a:ext cx="555120" cy="366480"/>
          </a:xfrm>
          <a:prstGeom prst="rect">
            <a:avLst/>
          </a:pr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TextBox 34"/>
          <p:cNvSpPr/>
          <p:nvPr/>
        </p:nvSpPr>
        <p:spPr>
          <a:xfrm>
            <a:off x="3562920" y="1672920"/>
            <a:ext cx="1823040" cy="369000"/>
          </a:xfrm>
          <a:prstGeom prst="rect">
            <a:avLst/>
          </a:pr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>
                    <a:alpha val="1000"/>
                  </a:srgbClr>
                </a:solidFill>
                <a:effectLst/>
                <a:uFillTx/>
                <a:latin typeface="Imperial Sans Text"/>
              </a:rPr>
              <a:t> 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5" name="Picture 19" descr=""/>
          <p:cNvPicPr/>
          <p:nvPr/>
        </p:nvPicPr>
        <p:blipFill>
          <a:blip r:embed="rId14"/>
          <a:stretch/>
        </p:blipFill>
        <p:spPr>
          <a:xfrm>
            <a:off x="3529080" y="2005920"/>
            <a:ext cx="3847680" cy="774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6" name="Picture 20" descr=""/>
          <p:cNvPicPr/>
          <p:nvPr/>
        </p:nvPicPr>
        <p:blipFill>
          <a:blip r:embed="rId15"/>
          <a:stretch/>
        </p:blipFill>
        <p:spPr>
          <a:xfrm>
            <a:off x="7894080" y="2042280"/>
            <a:ext cx="4051440" cy="710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7" name="TextBox 36"/>
          <p:cNvSpPr/>
          <p:nvPr/>
        </p:nvSpPr>
        <p:spPr>
          <a:xfrm>
            <a:off x="9222840" y="1018080"/>
            <a:ext cx="555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,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8" name="Picture 21" descr=""/>
          <p:cNvPicPr/>
          <p:nvPr/>
        </p:nvPicPr>
        <p:blipFill>
          <a:blip r:embed="rId16"/>
          <a:stretch/>
        </p:blipFill>
        <p:spPr>
          <a:xfrm>
            <a:off x="3307680" y="3340800"/>
            <a:ext cx="4133520" cy="238500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79" name="Straight Arrow Connector 1"/>
          <p:cNvCxnSpPr/>
          <p:nvPr/>
        </p:nvCxnSpPr>
        <p:spPr>
          <a:xfrm>
            <a:off x="7383600" y="2338200"/>
            <a:ext cx="504000" cy="3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80" name="TextBox 37"/>
          <p:cNvSpPr/>
          <p:nvPr/>
        </p:nvSpPr>
        <p:spPr>
          <a:xfrm>
            <a:off x="3661560" y="2955960"/>
            <a:ext cx="18064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Represent LHS: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TextBox 38"/>
          <p:cNvSpPr/>
          <p:nvPr/>
        </p:nvSpPr>
        <p:spPr>
          <a:xfrm>
            <a:off x="7688880" y="2928600"/>
            <a:ext cx="1844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Represent RHS: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2" name="Picture 22" descr=""/>
          <p:cNvPicPr/>
          <p:nvPr/>
        </p:nvPicPr>
        <p:blipFill>
          <a:blip r:embed="rId17"/>
          <a:stretch/>
        </p:blipFill>
        <p:spPr>
          <a:xfrm>
            <a:off x="7710480" y="3340800"/>
            <a:ext cx="2562840" cy="113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TextBox 39"/>
          <p:cNvSpPr/>
          <p:nvPr/>
        </p:nvSpPr>
        <p:spPr>
          <a:xfrm>
            <a:off x="7760160" y="4480920"/>
            <a:ext cx="3064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Use Argmin function in Julia: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4" name="Picture 23" descr=""/>
          <p:cNvPicPr/>
          <p:nvPr/>
        </p:nvPicPr>
        <p:blipFill>
          <a:blip r:embed="rId18"/>
          <a:stretch/>
        </p:blipFill>
        <p:spPr>
          <a:xfrm>
            <a:off x="4208400" y="5798880"/>
            <a:ext cx="1887120" cy="8254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85" name="Straight Connector 3"/>
          <p:cNvCxnSpPr/>
          <p:nvPr/>
        </p:nvCxnSpPr>
        <p:spPr>
          <a:xfrm>
            <a:off x="3367080" y="1527840"/>
            <a:ext cx="360" cy="5169240"/>
          </a:xfrm>
          <a:prstGeom prst="straightConnector1">
            <a:avLst/>
          </a:prstGeom>
          <a:ln w="25400">
            <a:solidFill>
              <a:srgbClr val="0000cd"/>
            </a:solidFill>
          </a:ln>
        </p:spPr>
      </p:cxnSp>
      <p:cxnSp>
        <p:nvCxnSpPr>
          <p:cNvPr id="486" name="Straight Connector 4"/>
          <p:cNvCxnSpPr/>
          <p:nvPr/>
        </p:nvCxnSpPr>
        <p:spPr>
          <a:xfrm>
            <a:off x="96840" y="1497240"/>
            <a:ext cx="11849400" cy="41400"/>
          </a:xfrm>
          <a:prstGeom prst="straightConnector1">
            <a:avLst/>
          </a:prstGeom>
          <a:ln w="25400">
            <a:solidFill>
              <a:srgbClr val="0000cd"/>
            </a:solidFill>
          </a:ln>
        </p:spPr>
      </p:cxnSp>
      <p:pic>
        <p:nvPicPr>
          <p:cNvPr id="487" name="Picture 24" descr=""/>
          <p:cNvPicPr/>
          <p:nvPr/>
        </p:nvPicPr>
        <p:blipFill>
          <a:blip r:embed="rId19"/>
          <a:srcRect l="0" t="0" r="65157" b="-17017"/>
          <a:stretch/>
        </p:blipFill>
        <p:spPr>
          <a:xfrm>
            <a:off x="7789680" y="4840920"/>
            <a:ext cx="3405960" cy="52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8" name="TextBox 40"/>
          <p:cNvSpPr/>
          <p:nvPr/>
        </p:nvSpPr>
        <p:spPr>
          <a:xfrm>
            <a:off x="7789680" y="5438160"/>
            <a:ext cx="385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Finds closest sampled point to spike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icture 9" descr=""/>
          <p:cNvPicPr/>
          <p:nvPr/>
        </p:nvPicPr>
        <p:blipFill>
          <a:blip r:embed="rId1"/>
          <a:stretch/>
        </p:blipFill>
        <p:spPr>
          <a:xfrm>
            <a:off x="222480" y="2374560"/>
            <a:ext cx="5832000" cy="339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0" name="Picture 10" descr=""/>
          <p:cNvPicPr/>
          <p:nvPr/>
        </p:nvPicPr>
        <p:blipFill>
          <a:blip r:embed="rId2"/>
          <a:stretch/>
        </p:blipFill>
        <p:spPr>
          <a:xfrm>
            <a:off x="6140880" y="2374560"/>
            <a:ext cx="5652720" cy="33940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91" name="Straight Arrow Connector 2"/>
          <p:cNvCxnSpPr/>
          <p:nvPr/>
        </p:nvCxnSpPr>
        <p:spPr>
          <a:xfrm flipH="1">
            <a:off x="2817000" y="1792080"/>
            <a:ext cx="1145520" cy="19191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cxnSp>
        <p:nvCxnSpPr>
          <p:cNvPr id="492" name="Straight Arrow Connector 3"/>
          <p:cNvCxnSpPr/>
          <p:nvPr/>
        </p:nvCxnSpPr>
        <p:spPr>
          <a:xfrm>
            <a:off x="4267080" y="1792080"/>
            <a:ext cx="525600" cy="1919160"/>
          </a:xfrm>
          <a:prstGeom prst="straightConnector1">
            <a:avLst/>
          </a:prstGeom>
          <a:ln w="25400">
            <a:solidFill>
              <a:srgbClr val="0000cd"/>
            </a:solidFill>
            <a:tailEnd len="med" type="triangle" w="med"/>
          </a:ln>
        </p:spPr>
      </p:cxnSp>
      <p:sp>
        <p:nvSpPr>
          <p:cNvPr id="493" name="TextBox 20"/>
          <p:cNvSpPr/>
          <p:nvPr/>
        </p:nvSpPr>
        <p:spPr>
          <a:xfrm>
            <a:off x="3504240" y="1395000"/>
            <a:ext cx="1780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Imperial Sans Text"/>
              </a:rPr>
              <a:t>Not quite linear!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Text Placeholder 17"/>
          <p:cNvSpPr/>
          <p:nvPr/>
        </p:nvSpPr>
        <p:spPr>
          <a:xfrm>
            <a:off x="487080" y="1508040"/>
            <a:ext cx="2828520" cy="86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One slice (for </a:t>
            </a:r>
            <a:r>
              <a:rPr b="0" i="1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y = 0.5)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Text Placeholder 18"/>
          <p:cNvSpPr/>
          <p:nvPr/>
        </p:nvSpPr>
        <p:spPr>
          <a:xfrm>
            <a:off x="7313760" y="1508040"/>
            <a:ext cx="2828520" cy="86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685800">
              <a:lnSpc>
                <a:spcPct val="105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Contour plot for all </a:t>
            </a:r>
            <a:r>
              <a:rPr b="0" i="1" lang="en-US" sz="2200" strike="noStrike" u="none">
                <a:solidFill>
                  <a:schemeClr val="accent1"/>
                </a:solidFill>
                <a:effectLst/>
                <a:uFillTx/>
                <a:latin typeface="Imperial Sans Text Medium"/>
                <a:ea typeface="Inter Medium"/>
              </a:rPr>
              <a:t>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CL PPT Theme">
  <a:themeElements>
    <a:clrScheme name="Imperial colour theme">
      <a:dk1>
        <a:srgbClr val="000000"/>
      </a:dk1>
      <a:lt1>
        <a:srgbClr val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 pitchFamily="0" charset="1"/>
        <a:ea typeface=""/>
        <a:cs typeface=""/>
      </a:majorFont>
      <a:minorFont>
        <a:latin typeface="Imperial Sans Tex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819</TotalTime>
  <Application>LibreOffice/25.2.4.3$Windows_X86_64 LibreOffice_project/33e196637044ead23f5c3226cde09b47731f7e27</Application>
  <AppVersion>15.0000</AppVersion>
  <Words>707</Words>
  <Paragraphs>107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2024-12-06T15:40:09Z</dcterms:created>
  <dc:creator>Gu, Haochen</dc:creator>
  <dc:description/>
  <dc:language>en-GB</dc:language>
  <cp:lastModifiedBy/>
  <dcterms:modified xsi:type="dcterms:W3CDTF">2025-06-17T17:16:23Z</dcterms:modified>
  <cp:revision>23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